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8" r:id="rId3"/>
    <p:sldId id="259" r:id="rId4"/>
    <p:sldId id="260" r:id="rId5"/>
    <p:sldId id="261" r:id="rId6"/>
    <p:sldId id="271" r:id="rId7"/>
    <p:sldId id="263" r:id="rId8"/>
    <p:sldId id="264" r:id="rId9"/>
    <p:sldId id="272" r:id="rId10"/>
    <p:sldId id="273" r:id="rId11"/>
    <p:sldId id="266" r:id="rId12"/>
    <p:sldId id="270"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田政幸" initials="高田政幸" lastIdx="2" clrIdx="0">
    <p:extLst>
      <p:ext uri="{19B8F6BF-5375-455C-9EA6-DF929625EA0E}">
        <p15:presenceInfo xmlns:p15="http://schemas.microsoft.com/office/powerpoint/2012/main" userId="66bd9f1e5e6fb1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33CCFF"/>
    <a:srgbClr val="00CCFF"/>
    <a:srgbClr val="FF0066"/>
    <a:srgbClr val="CC00CC"/>
    <a:srgbClr val="0000CC"/>
    <a:srgbClr val="008000"/>
    <a:srgbClr val="66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626" autoAdjust="0"/>
  </p:normalViewPr>
  <p:slideViewPr>
    <p:cSldViewPr snapToGrid="0">
      <p:cViewPr varScale="1">
        <p:scale>
          <a:sx n="62" d="100"/>
          <a:sy n="62" d="100"/>
        </p:scale>
        <p:origin x="1836" y="27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51CD9-26C2-46E3-9D47-EDE64F45E6F3}" type="datetimeFigureOut">
              <a:rPr kumimoji="1" lang="ja-JP" altLang="en-US" smtClean="0"/>
              <a:t>2017/5/8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D546E-C32F-4409-B463-2A3CA8A53BFF}" type="slidenum">
              <a:rPr kumimoji="1" lang="ja-JP" altLang="en-US" smtClean="0"/>
              <a:t>‹#›</a:t>
            </a:fld>
            <a:endParaRPr kumimoji="1" lang="ja-JP" altLang="en-US"/>
          </a:p>
        </p:txBody>
      </p:sp>
    </p:spTree>
    <p:extLst>
      <p:ext uri="{BB962C8B-B14F-4D97-AF65-F5344CB8AC3E}">
        <p14:creationId xmlns:p14="http://schemas.microsoft.com/office/powerpoint/2010/main" val="4268464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このパワーポイント資料は、平成</a:t>
            </a:r>
            <a:r>
              <a:rPr kumimoji="1" lang="en-US" altLang="ja-JP" dirty="0" smtClean="0">
                <a:solidFill>
                  <a:schemeClr val="tx1"/>
                </a:solidFill>
              </a:rPr>
              <a:t>27</a:t>
            </a:r>
            <a:r>
              <a:rPr kumimoji="1" lang="ja-JP" altLang="en-US" dirty="0" smtClean="0">
                <a:solidFill>
                  <a:schemeClr val="tx1"/>
                </a:solidFill>
              </a:rPr>
              <a:t>年</a:t>
            </a:r>
            <a:r>
              <a:rPr kumimoji="1" lang="en-US" altLang="ja-JP" dirty="0" smtClean="0">
                <a:solidFill>
                  <a:schemeClr val="tx1"/>
                </a:solidFill>
              </a:rPr>
              <a:t>8</a:t>
            </a:r>
            <a:r>
              <a:rPr kumimoji="1" lang="ja-JP" altLang="en-US" dirty="0" smtClean="0">
                <a:solidFill>
                  <a:schemeClr val="tx1"/>
                </a:solidFill>
              </a:rPr>
              <a:t>月</a:t>
            </a:r>
            <a:r>
              <a:rPr kumimoji="1" lang="en-US" altLang="ja-JP" dirty="0" smtClean="0">
                <a:solidFill>
                  <a:schemeClr val="tx1"/>
                </a:solidFill>
              </a:rPr>
              <a:t>28</a:t>
            </a:r>
            <a:r>
              <a:rPr kumimoji="1" lang="ja-JP" altLang="en-US" dirty="0" smtClean="0">
                <a:solidFill>
                  <a:schemeClr val="tx1"/>
                </a:solidFill>
              </a:rPr>
              <a:t>日（金）の日本ヒートアイランド学会員に対する熊谷市の説明の一環として、</a:t>
            </a:r>
          </a:p>
          <a:p>
            <a:r>
              <a:rPr kumimoji="1" lang="ja-JP" altLang="en-US" dirty="0" smtClean="0">
                <a:solidFill>
                  <a:schemeClr val="tx1"/>
                </a:solidFill>
              </a:rPr>
              <a:t>主に熊谷の暑さを紹介するために作成したものを一部修正して環境学習ツールとしています。</a:t>
            </a:r>
          </a:p>
          <a:p>
            <a:r>
              <a:rPr kumimoji="1" lang="ja-JP" altLang="en-US" dirty="0" smtClean="0">
                <a:solidFill>
                  <a:schemeClr val="tx1"/>
                </a:solidFill>
              </a:rPr>
              <a:t>また、データは可能な限り最新のものに更新してあります。</a:t>
            </a:r>
          </a:p>
          <a:p>
            <a:r>
              <a:rPr kumimoji="1" lang="ja-JP" altLang="en-US" dirty="0" smtClean="0">
                <a:solidFill>
                  <a:schemeClr val="tx1"/>
                </a:solidFill>
              </a:rPr>
              <a:t>皆さんが講演等を行う際に利用できるスライドや素材等がありましたら、是非有効活用してください。</a:t>
            </a:r>
          </a:p>
          <a:p>
            <a:endParaRPr kumimoji="1" lang="ja-JP" altLang="en-US" dirty="0" smtClean="0">
              <a:solidFill>
                <a:schemeClr val="tx1"/>
              </a:solidFill>
            </a:endParaRPr>
          </a:p>
          <a:p>
            <a:r>
              <a:rPr kumimoji="1" lang="ja-JP" altLang="en-US" dirty="0" smtClean="0">
                <a:solidFill>
                  <a:schemeClr val="tx1"/>
                </a:solidFill>
              </a:rPr>
              <a:t>正確性、著作権に注意すれば、編集、加工は自由です。出展等の表記を勝手に削除しないなどの配慮は必要ですが、</a:t>
            </a:r>
          </a:p>
          <a:p>
            <a:r>
              <a:rPr kumimoji="1" lang="ja-JP" altLang="en-US" dirty="0" smtClean="0">
                <a:solidFill>
                  <a:schemeClr val="tx1"/>
                </a:solidFill>
              </a:rPr>
              <a:t>常識の範囲内での対応はまず問題ありません。厳密性が必要な場合は引用先の「ホームページの利用」等で確認願います。</a:t>
            </a:r>
          </a:p>
          <a:p>
            <a:r>
              <a:rPr kumimoji="1" lang="ja-JP" altLang="en-US" dirty="0" smtClean="0">
                <a:solidFill>
                  <a:schemeClr val="tx1"/>
                </a:solidFill>
              </a:rPr>
              <a:t>なお、各スライドはなるべく基本的なオブジェクトで構成するようにしていますが、最低限、パワーポイントの基礎知識は必要です。</a:t>
            </a:r>
          </a:p>
          <a:p>
            <a:endParaRPr kumimoji="1" lang="ja-JP" altLang="en-US" dirty="0" smtClean="0">
              <a:solidFill>
                <a:schemeClr val="tx1"/>
              </a:solidFill>
            </a:endParaRPr>
          </a:p>
          <a:p>
            <a:r>
              <a:rPr kumimoji="1" lang="ja-JP" altLang="en-US" dirty="0" smtClean="0">
                <a:solidFill>
                  <a:schemeClr val="tx1"/>
                </a:solidFill>
              </a:rPr>
              <a:t>以下のスライドのノートに次の内容を記述してありますので、参考にしてください。</a:t>
            </a: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スライドの内容を説明する場合の例として記述しました。実際に講演する際は講演等の種類やシナリオなどに合わせてアレンジしてください。</a:t>
            </a: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スライドにアニメーションが設定してある場合は内容を示しました。</a:t>
            </a: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そのほか参考情報を記述しました。</a:t>
            </a:r>
          </a:p>
          <a:p>
            <a:endParaRPr kumimoji="1" lang="ja-JP" altLang="en-US" dirty="0" smtClean="0">
              <a:solidFill>
                <a:schemeClr val="tx1"/>
              </a:solidFill>
            </a:endParaRPr>
          </a:p>
          <a:p>
            <a:r>
              <a:rPr kumimoji="1" lang="ja-JP" altLang="en-US" dirty="0" smtClean="0">
                <a:solidFill>
                  <a:schemeClr val="tx1"/>
                </a:solidFill>
              </a:rPr>
              <a:t>（注）この資料は利用者の責任において利用してください。</a:t>
            </a:r>
          </a:p>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1</a:t>
            </a:fld>
            <a:endParaRPr kumimoji="1" lang="ja-JP" altLang="en-US"/>
          </a:p>
        </p:txBody>
      </p:sp>
    </p:spTree>
    <p:extLst>
      <p:ext uri="{BB962C8B-B14F-4D97-AF65-F5344CB8AC3E}">
        <p14:creationId xmlns:p14="http://schemas.microsoft.com/office/powerpoint/2010/main" val="234004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このグラフは、熊谷地方気象台で観測された真夏日、猛暑日、熱帯夜の年間日数を約</a:t>
            </a:r>
            <a:r>
              <a:rPr kumimoji="1" lang="en-US" altLang="ja-JP" dirty="0" smtClean="0">
                <a:solidFill>
                  <a:schemeClr val="tx1"/>
                </a:solidFill>
              </a:rPr>
              <a:t>120</a:t>
            </a:r>
            <a:r>
              <a:rPr kumimoji="1" lang="ja-JP" altLang="en-US" dirty="0" smtClean="0">
                <a:solidFill>
                  <a:schemeClr val="tx1"/>
                </a:solidFill>
              </a:rPr>
              <a:t>年にわたって示したものです。</a:t>
            </a:r>
          </a:p>
          <a:p>
            <a:r>
              <a:rPr kumimoji="1" lang="ja-JP" altLang="en-US" dirty="0" smtClean="0">
                <a:solidFill>
                  <a:schemeClr val="tx1"/>
                </a:solidFill>
              </a:rPr>
              <a:t>　赤が真夏日、紫が猛暑日、緑が熱帯夜の日数です。猛暑日については、長期変化傾向（線形近似）を紫の点線による直線で示しました。</a:t>
            </a:r>
          </a:p>
          <a:p>
            <a:r>
              <a:rPr kumimoji="1" lang="ja-JP" altLang="en-US" dirty="0" smtClean="0">
                <a:solidFill>
                  <a:schemeClr val="tx1"/>
                </a:solidFill>
              </a:rPr>
              <a:t>　いずれもこれらの年間日数が長期的に増加する傾向を示していて、特に</a:t>
            </a:r>
            <a:r>
              <a:rPr kumimoji="1" lang="en-US" altLang="ja-JP" dirty="0" smtClean="0">
                <a:solidFill>
                  <a:schemeClr val="tx1"/>
                </a:solidFill>
              </a:rPr>
              <a:t>1980</a:t>
            </a:r>
            <a:r>
              <a:rPr kumimoji="1" lang="ja-JP" altLang="en-US" dirty="0" smtClean="0">
                <a:solidFill>
                  <a:schemeClr val="tx1"/>
                </a:solidFill>
              </a:rPr>
              <a:t>年頃からその増え方が大きくなっているように見受けられます。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猛暑日に関する経年変化のコメントを下部に追加表示します。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t>　・猛暑日の年間日数の経年変化は</a:t>
            </a:r>
            <a:r>
              <a:rPr kumimoji="1" lang="en-US" altLang="ja-JP" dirty="0" smtClean="0"/>
              <a:t>1.58</a:t>
            </a:r>
            <a:r>
              <a:rPr kumimoji="1" lang="ja-JP" altLang="en-US" dirty="0" smtClean="0"/>
              <a:t>日／</a:t>
            </a:r>
            <a:r>
              <a:rPr kumimoji="1" lang="en-US" altLang="ja-JP" dirty="0" smtClean="0"/>
              <a:t>10</a:t>
            </a:r>
            <a:r>
              <a:rPr kumimoji="1" lang="ja-JP" altLang="en-US" dirty="0" smtClean="0"/>
              <a:t>年です。</a:t>
            </a:r>
            <a:r>
              <a:rPr kumimoji="1" lang="en-US" altLang="ja-JP" dirty="0" smtClean="0"/>
              <a:t>1950</a:t>
            </a:r>
            <a:r>
              <a:rPr kumimoji="1" lang="ja-JP" altLang="en-US" dirty="0" smtClean="0"/>
              <a:t>年以降のデータに限れば</a:t>
            </a:r>
            <a:r>
              <a:rPr kumimoji="1" lang="en-US" altLang="ja-JP" dirty="0" smtClean="0"/>
              <a:t>3.21</a:t>
            </a:r>
            <a:r>
              <a:rPr kumimoji="1" lang="ja-JP" altLang="en-US" dirty="0" smtClean="0"/>
              <a:t>日／</a:t>
            </a:r>
            <a:r>
              <a:rPr kumimoji="1" lang="en-US" altLang="ja-JP" dirty="0" smtClean="0"/>
              <a:t>10</a:t>
            </a:r>
            <a:r>
              <a:rPr kumimoji="1" lang="ja-JP" altLang="en-US" dirty="0" smtClean="0"/>
              <a:t>年となっています。</a:t>
            </a:r>
          </a:p>
          <a:p>
            <a:r>
              <a:rPr kumimoji="1" lang="ja-JP" altLang="en-US" dirty="0" smtClean="0"/>
              <a:t>　・それぞれの年間日数の平年値は、真夏日</a:t>
            </a:r>
            <a:r>
              <a:rPr kumimoji="1" lang="en-US" altLang="ja-JP" dirty="0" smtClean="0"/>
              <a:t>56.7</a:t>
            </a:r>
            <a:r>
              <a:rPr kumimoji="1" lang="ja-JP" altLang="en-US" dirty="0" smtClean="0"/>
              <a:t>日、猛暑日</a:t>
            </a:r>
            <a:r>
              <a:rPr kumimoji="1" lang="en-US" altLang="ja-JP" dirty="0" smtClean="0"/>
              <a:t>13.9</a:t>
            </a:r>
            <a:r>
              <a:rPr kumimoji="1" lang="ja-JP" altLang="en-US" dirty="0" smtClean="0"/>
              <a:t>日、熱帯夜</a:t>
            </a:r>
            <a:r>
              <a:rPr kumimoji="1" lang="en-US" altLang="ja-JP" dirty="0" smtClean="0"/>
              <a:t>8.1</a:t>
            </a:r>
            <a:r>
              <a:rPr kumimoji="1" lang="ja-JP" altLang="en-US" dirty="0" smtClean="0"/>
              <a:t>日です。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10</a:t>
            </a:fld>
            <a:endParaRPr kumimoji="1" lang="ja-JP" altLang="en-US"/>
          </a:p>
        </p:txBody>
      </p:sp>
    </p:spTree>
    <p:extLst>
      <p:ext uri="{BB962C8B-B14F-4D97-AF65-F5344CB8AC3E}">
        <p14:creationId xmlns:p14="http://schemas.microsoft.com/office/powerpoint/2010/main" val="395330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この図は、数値気候モデルを使って予想した関東地方の将来の気温分布図です。</a:t>
            </a:r>
          </a:p>
          <a:p>
            <a:r>
              <a:rPr kumimoji="1" lang="ja-JP" altLang="en-US" dirty="0" smtClean="0">
                <a:solidFill>
                  <a:schemeClr val="tx1"/>
                </a:solidFill>
              </a:rPr>
              <a:t>　右列の図が西暦</a:t>
            </a:r>
            <a:r>
              <a:rPr kumimoji="1" lang="en-US" altLang="ja-JP" dirty="0" smtClean="0">
                <a:solidFill>
                  <a:schemeClr val="tx1"/>
                </a:solidFill>
              </a:rPr>
              <a:t>2100</a:t>
            </a:r>
            <a:r>
              <a:rPr kumimoji="1" lang="ja-JP" altLang="en-US" dirty="0" smtClean="0">
                <a:solidFill>
                  <a:schemeClr val="tx1"/>
                </a:solidFill>
              </a:rPr>
              <a:t>年頃の晴れた夏の暑い日の気温を予想したもので、上段の図は午前</a:t>
            </a:r>
            <a:r>
              <a:rPr kumimoji="1" lang="en-US" altLang="ja-JP" dirty="0" smtClean="0">
                <a:solidFill>
                  <a:schemeClr val="tx1"/>
                </a:solidFill>
              </a:rPr>
              <a:t>5</a:t>
            </a:r>
            <a:r>
              <a:rPr kumimoji="1" lang="ja-JP" altLang="en-US" dirty="0" smtClean="0">
                <a:solidFill>
                  <a:schemeClr val="tx1"/>
                </a:solidFill>
              </a:rPr>
              <a:t>時頃、下段の図は午後</a:t>
            </a:r>
            <a:r>
              <a:rPr kumimoji="1" lang="en-US" altLang="ja-JP" dirty="0" smtClean="0">
                <a:solidFill>
                  <a:schemeClr val="tx1"/>
                </a:solidFill>
              </a:rPr>
              <a:t>2</a:t>
            </a:r>
            <a:r>
              <a:rPr kumimoji="1" lang="ja-JP" altLang="en-US" dirty="0" smtClean="0">
                <a:solidFill>
                  <a:schemeClr val="tx1"/>
                </a:solidFill>
              </a:rPr>
              <a:t>時頃の状況を示しています。</a:t>
            </a:r>
          </a:p>
          <a:p>
            <a:r>
              <a:rPr kumimoji="1" lang="ja-JP" altLang="en-US" dirty="0" smtClean="0">
                <a:solidFill>
                  <a:schemeClr val="tx1"/>
                </a:solidFill>
              </a:rPr>
              <a:t>　比較のため、左列には同じ数値モデルで西暦</a:t>
            </a:r>
            <a:r>
              <a:rPr kumimoji="1" lang="en-US" altLang="ja-JP" dirty="0" smtClean="0">
                <a:solidFill>
                  <a:schemeClr val="tx1"/>
                </a:solidFill>
              </a:rPr>
              <a:t>2000</a:t>
            </a:r>
            <a:r>
              <a:rPr kumimoji="1" lang="ja-JP" altLang="en-US" dirty="0" smtClean="0">
                <a:solidFill>
                  <a:schemeClr val="tx1"/>
                </a:solidFill>
              </a:rPr>
              <a:t>年頃の夏の日を再現した気温分布図も載せています。</a:t>
            </a:r>
          </a:p>
          <a:p>
            <a:r>
              <a:rPr kumimoji="1" lang="ja-JP" altLang="en-US" dirty="0" smtClean="0">
                <a:solidFill>
                  <a:schemeClr val="tx1"/>
                </a:solidFill>
              </a:rPr>
              <a:t>　これらを見ますと、</a:t>
            </a:r>
            <a:r>
              <a:rPr lang="ja-JP" altLang="en-US" dirty="0" smtClean="0"/>
              <a:t>地球温暖化の進行に伴い、午後の最高気温は今より</a:t>
            </a:r>
            <a:r>
              <a:rPr lang="en-US" altLang="ja-JP" dirty="0" smtClean="0"/>
              <a:t>2</a:t>
            </a:r>
            <a:r>
              <a:rPr lang="ja-JP" altLang="en-US" dirty="0" smtClean="0"/>
              <a:t>～</a:t>
            </a:r>
            <a:r>
              <a:rPr lang="en-US" altLang="ja-JP" dirty="0" smtClean="0"/>
              <a:t>3</a:t>
            </a:r>
            <a:r>
              <a:rPr lang="ja-JP" altLang="en-US" dirty="0" smtClean="0"/>
              <a:t>℃も高くなると予想されています。特に埼玉県の東半分で顕著です。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また、明け方でも、</a:t>
            </a:r>
            <a:r>
              <a:rPr lang="ja-JP" altLang="en-US" dirty="0" smtClean="0"/>
              <a:t>気温</a:t>
            </a:r>
            <a:r>
              <a:rPr lang="en-US" altLang="ja-JP" dirty="0" smtClean="0"/>
              <a:t>25℃</a:t>
            </a:r>
            <a:r>
              <a:rPr lang="ja-JP" altLang="en-US" dirty="0" smtClean="0"/>
              <a:t>以上のエリアが関東平野のほぼ全域に広がるようになりますし、</a:t>
            </a:r>
            <a:r>
              <a:rPr kumimoji="1" lang="ja-JP" altLang="en-US" dirty="0" smtClean="0">
                <a:solidFill>
                  <a:schemeClr val="tx1"/>
                </a:solidFill>
              </a:rPr>
              <a:t>東京の都心では</a:t>
            </a:r>
            <a:r>
              <a:rPr kumimoji="1" lang="en-US" altLang="ja-JP" dirty="0" smtClean="0">
                <a:solidFill>
                  <a:schemeClr val="tx1"/>
                </a:solidFill>
              </a:rPr>
              <a:t>27</a:t>
            </a:r>
            <a:r>
              <a:rPr kumimoji="1" lang="ja-JP" altLang="en-US" dirty="0" smtClean="0">
                <a:solidFill>
                  <a:schemeClr val="tx1"/>
                </a:solidFill>
              </a:rPr>
              <a:t>～</a:t>
            </a:r>
            <a:r>
              <a:rPr kumimoji="1" lang="en-US" altLang="ja-JP" dirty="0" smtClean="0">
                <a:solidFill>
                  <a:schemeClr val="tx1"/>
                </a:solidFill>
              </a:rPr>
              <a:t>28</a:t>
            </a:r>
            <a:r>
              <a:rPr kumimoji="1" lang="ja-JP" altLang="en-US" dirty="0" smtClean="0">
                <a:solidFill>
                  <a:schemeClr val="tx1"/>
                </a:solidFill>
              </a:rPr>
              <a:t>℃のエリアも出現するようになります。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将来の気温予想に関するキーポイントを右下部に追加表示します。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・上段の図（午前</a:t>
            </a:r>
            <a:r>
              <a:rPr kumimoji="1" lang="en-US" altLang="ja-JP" dirty="0" smtClean="0">
                <a:solidFill>
                  <a:schemeClr val="tx1"/>
                </a:solidFill>
              </a:rPr>
              <a:t>5</a:t>
            </a:r>
            <a:r>
              <a:rPr kumimoji="1" lang="ja-JP" altLang="en-US" dirty="0" smtClean="0">
                <a:solidFill>
                  <a:schemeClr val="tx1"/>
                </a:solidFill>
              </a:rPr>
              <a:t>時頃）と下段の図（午後</a:t>
            </a:r>
            <a:r>
              <a:rPr kumimoji="1" lang="en-US" altLang="ja-JP" dirty="0" smtClean="0">
                <a:solidFill>
                  <a:schemeClr val="tx1"/>
                </a:solidFill>
              </a:rPr>
              <a:t>2</a:t>
            </a:r>
            <a:r>
              <a:rPr kumimoji="1" lang="ja-JP" altLang="en-US" dirty="0" smtClean="0">
                <a:solidFill>
                  <a:schemeClr val="tx1"/>
                </a:solidFill>
              </a:rPr>
              <a:t>時頃）では、気温のカラースケールが別ですので、</a:t>
            </a:r>
          </a:p>
          <a:p>
            <a:r>
              <a:rPr kumimoji="1" lang="ja-JP" altLang="en-US" dirty="0" smtClean="0">
                <a:solidFill>
                  <a:schemeClr val="tx1"/>
                </a:solidFill>
              </a:rPr>
              <a:t>　　同じ色でも気温の値が異なることに注意してください（上下の図同士はそのまま比較しないでください）。</a:t>
            </a:r>
          </a:p>
          <a:p>
            <a:r>
              <a:rPr kumimoji="1" lang="ja-JP" altLang="en-US" dirty="0" smtClean="0">
                <a:solidFill>
                  <a:schemeClr val="tx1"/>
                </a:solidFill>
              </a:rPr>
              <a:t>　　左右の図同士は同じカラースケールですので、そのまま比較することができます。</a:t>
            </a:r>
          </a:p>
          <a:p>
            <a:r>
              <a:rPr kumimoji="1" lang="ja-JP" altLang="en-US" dirty="0" smtClean="0">
                <a:solidFill>
                  <a:schemeClr val="tx1"/>
                </a:solidFill>
              </a:rPr>
              <a:t>　・予想された将来の気温を現在と比べることにより社会生活の様々なシーンでどのような影響が生じるかを想像させることが温暖化防止の実践につながると考えます。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11</a:t>
            </a:fld>
            <a:endParaRPr kumimoji="1" lang="ja-JP" altLang="en-US"/>
          </a:p>
        </p:txBody>
      </p:sp>
    </p:spTree>
    <p:extLst>
      <p:ext uri="{BB962C8B-B14F-4D97-AF65-F5344CB8AC3E}">
        <p14:creationId xmlns:p14="http://schemas.microsoft.com/office/powerpoint/2010/main" val="74270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熊谷市地球温暖化防止活動推進センターでは、いるいろいろ</a:t>
            </a:r>
            <a:r>
              <a:rPr kumimoji="1" lang="ja-JP" altLang="en-US" smtClean="0">
                <a:solidFill>
                  <a:schemeClr val="tx1"/>
                </a:solidFill>
              </a:rPr>
              <a:t>なイベントに参加して、</a:t>
            </a:r>
            <a:r>
              <a:rPr kumimoji="1" lang="ja-JP" altLang="en-US" dirty="0" smtClean="0">
                <a:solidFill>
                  <a:schemeClr val="tx1"/>
                </a:solidFill>
              </a:rPr>
              <a:t>地球温暖化防止のための普及啓蒙活動に取り組んでいます。</a:t>
            </a:r>
          </a:p>
          <a:p>
            <a:r>
              <a:rPr kumimoji="1" lang="ja-JP" altLang="en-US" dirty="0" smtClean="0">
                <a:solidFill>
                  <a:schemeClr val="tx1"/>
                </a:solidFill>
              </a:rPr>
              <a:t>　良好な地球環境を次世代に引き継ぐため、私たちは今後もこのような活動を引き続き展開していきます。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12</a:t>
            </a:fld>
            <a:endParaRPr kumimoji="1" lang="ja-JP" altLang="en-US"/>
          </a:p>
        </p:txBody>
      </p:sp>
    </p:spTree>
    <p:extLst>
      <p:ext uri="{BB962C8B-B14F-4D97-AF65-F5344CB8AC3E}">
        <p14:creationId xmlns:p14="http://schemas.microsoft.com/office/powerpoint/2010/main" val="196033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この講演資料では主に熊谷地方気象台の気象観測データを使いましたので、まず初めに気象台の紹介をします。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地方気象台は気象庁の出先機関として概ね各県に１か所置かれ、</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県内の気象・地震など各種の自然現象を監視するとともに、注意報・警報などの防災気象情報を防災関係機関に提供しています。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県庁所在地に置かれることが多いですが、埼玉県では県北西部の熊谷市にあります。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熊谷地方気象台は</a:t>
            </a:r>
            <a:r>
              <a:rPr kumimoji="1" lang="en-US" altLang="ja-JP" dirty="0" smtClean="0">
                <a:solidFill>
                  <a:schemeClr val="tx1"/>
                </a:solidFill>
              </a:rPr>
              <a:t>JR</a:t>
            </a:r>
            <a:r>
              <a:rPr kumimoji="1" lang="ja-JP" altLang="en-US" dirty="0" smtClean="0">
                <a:solidFill>
                  <a:schemeClr val="tx1"/>
                </a:solidFill>
              </a:rPr>
              <a:t>熊谷駅から北西約</a:t>
            </a:r>
            <a:r>
              <a:rPr kumimoji="1" lang="en-US" altLang="ja-JP" dirty="0" smtClean="0">
                <a:solidFill>
                  <a:schemeClr val="tx1"/>
                </a:solidFill>
              </a:rPr>
              <a:t>2km</a:t>
            </a:r>
            <a:r>
              <a:rPr kumimoji="1" lang="ja-JP" altLang="en-US" dirty="0" smtClean="0">
                <a:solidFill>
                  <a:schemeClr val="tx1"/>
                </a:solidFill>
              </a:rPr>
              <a:t>の住宅地にあり、周囲に高い建物などもなく、観測環境は比較的恵まれています。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a:t>
            </a:r>
            <a:r>
              <a:rPr kumimoji="1" lang="en-US" altLang="ja-JP" dirty="0" smtClean="0">
                <a:solidFill>
                  <a:schemeClr val="tx1"/>
                </a:solidFill>
              </a:rPr>
              <a:t>1896</a:t>
            </a:r>
            <a:r>
              <a:rPr kumimoji="1" lang="ja-JP" altLang="en-US" dirty="0" smtClean="0">
                <a:solidFill>
                  <a:schemeClr val="tx1"/>
                </a:solidFill>
              </a:rPr>
              <a:t>年（明治</a:t>
            </a:r>
            <a:r>
              <a:rPr kumimoji="1" lang="en-US" altLang="ja-JP" dirty="0" smtClean="0">
                <a:solidFill>
                  <a:schemeClr val="tx1"/>
                </a:solidFill>
              </a:rPr>
              <a:t>29</a:t>
            </a:r>
            <a:r>
              <a:rPr kumimoji="1" lang="ja-JP" altLang="en-US" dirty="0" smtClean="0">
                <a:solidFill>
                  <a:schemeClr val="tx1"/>
                </a:solidFill>
              </a:rPr>
              <a:t>年）</a:t>
            </a:r>
            <a:r>
              <a:rPr kumimoji="1" lang="en-US" altLang="ja-JP" dirty="0" smtClean="0">
                <a:solidFill>
                  <a:schemeClr val="tx1"/>
                </a:solidFill>
              </a:rPr>
              <a:t>12</a:t>
            </a:r>
            <a:r>
              <a:rPr kumimoji="1" lang="ja-JP" altLang="en-US" dirty="0" smtClean="0">
                <a:solidFill>
                  <a:schemeClr val="tx1"/>
                </a:solidFill>
              </a:rPr>
              <a:t>月</a:t>
            </a:r>
            <a:r>
              <a:rPr kumimoji="1" lang="en-US" altLang="ja-JP" dirty="0" smtClean="0">
                <a:solidFill>
                  <a:schemeClr val="tx1"/>
                </a:solidFill>
              </a:rPr>
              <a:t>1</a:t>
            </a:r>
            <a:r>
              <a:rPr kumimoji="1" lang="ja-JP" altLang="en-US" dirty="0" smtClean="0">
                <a:solidFill>
                  <a:schemeClr val="tx1"/>
                </a:solidFill>
              </a:rPr>
              <a:t>日に埼玉県熊谷測候所として気象観測の業務を開始し、</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以来、</a:t>
            </a:r>
            <a:r>
              <a:rPr kumimoji="1" lang="en-US" altLang="ja-JP" dirty="0" smtClean="0">
                <a:solidFill>
                  <a:schemeClr val="tx1"/>
                </a:solidFill>
              </a:rPr>
              <a:t>100</a:t>
            </a:r>
            <a:r>
              <a:rPr kumimoji="1" lang="ja-JP" altLang="en-US" dirty="0" smtClean="0">
                <a:solidFill>
                  <a:schemeClr val="tx1"/>
                </a:solidFill>
              </a:rPr>
              <a:t>年以上にわたって場所を移転することなく業務を続けている全国でも数少ない気象官署のひとつです。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なし</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t>　・右の写真は平成</a:t>
            </a:r>
            <a:r>
              <a:rPr kumimoji="1" lang="en-US" altLang="ja-JP" dirty="0" smtClean="0"/>
              <a:t>27</a:t>
            </a:r>
            <a:r>
              <a:rPr kumimoji="1" lang="ja-JP" altLang="en-US" dirty="0" smtClean="0"/>
              <a:t>年の「あついぞ！熊谷　お天気フェア</a:t>
            </a:r>
            <a:r>
              <a:rPr kumimoji="1" lang="en-US" altLang="ja-JP" dirty="0" smtClean="0"/>
              <a:t>2015</a:t>
            </a:r>
            <a:r>
              <a:rPr kumimoji="1" lang="ja-JP" altLang="en-US" dirty="0" smtClean="0"/>
              <a:t>」の様子です（作成者撮影）。</a:t>
            </a:r>
          </a:p>
          <a:p>
            <a:r>
              <a:rPr kumimoji="1" lang="ja-JP" altLang="en-US" dirty="0" smtClean="0"/>
              <a:t>　　主に子どもたちを対象に、気象や地震、防災などに興味を持ってもらうための広報活動の一つとして毎年開催されています。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2</a:t>
            </a:fld>
            <a:endParaRPr kumimoji="1" lang="ja-JP" altLang="en-US"/>
          </a:p>
        </p:txBody>
      </p:sp>
    </p:spTree>
    <p:extLst>
      <p:ext uri="{BB962C8B-B14F-4D97-AF65-F5344CB8AC3E}">
        <p14:creationId xmlns:p14="http://schemas.microsoft.com/office/powerpoint/2010/main" val="109897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このグラフは、熊谷における昨年（</a:t>
            </a:r>
            <a:r>
              <a:rPr kumimoji="1" lang="en-US" altLang="ja-JP" dirty="0" smtClean="0">
                <a:solidFill>
                  <a:schemeClr val="tx1"/>
                </a:solidFill>
              </a:rPr>
              <a:t>2015</a:t>
            </a:r>
            <a:r>
              <a:rPr kumimoji="1" lang="ja-JP" altLang="en-US" dirty="0" smtClean="0">
                <a:solidFill>
                  <a:schemeClr val="tx1"/>
                </a:solidFill>
              </a:rPr>
              <a:t>年）夏の毎日の最高気温と最低気温の経過を示したものです。</a:t>
            </a:r>
          </a:p>
          <a:p>
            <a:r>
              <a:rPr kumimoji="1" lang="ja-JP" altLang="en-US" dirty="0" smtClean="0">
                <a:solidFill>
                  <a:schemeClr val="tx1"/>
                </a:solidFill>
              </a:rPr>
              <a:t>　最高気温は赤、最低気温は青のマーカー付き折れ線グラフになっています。</a:t>
            </a:r>
          </a:p>
          <a:p>
            <a:r>
              <a:rPr kumimoji="1" lang="ja-JP" altLang="en-US" dirty="0" smtClean="0">
                <a:solidFill>
                  <a:schemeClr val="tx1"/>
                </a:solidFill>
              </a:rPr>
              <a:t>　あわせて、最高気温と最低気温の平年値を細線で示しています。</a:t>
            </a:r>
          </a:p>
          <a:p>
            <a:r>
              <a:rPr kumimoji="1" lang="ja-JP" altLang="en-US" dirty="0" smtClean="0">
                <a:solidFill>
                  <a:schemeClr val="tx1"/>
                </a:solidFill>
              </a:rPr>
              <a:t>　この年は、梅雨明けした</a:t>
            </a:r>
            <a:r>
              <a:rPr kumimoji="1" lang="en-US" altLang="ja-JP" dirty="0" smtClean="0">
                <a:solidFill>
                  <a:schemeClr val="tx1"/>
                </a:solidFill>
              </a:rPr>
              <a:t>7</a:t>
            </a:r>
            <a:r>
              <a:rPr kumimoji="1" lang="ja-JP" altLang="en-US" dirty="0" smtClean="0">
                <a:solidFill>
                  <a:schemeClr val="tx1"/>
                </a:solidFill>
              </a:rPr>
              <a:t>月</a:t>
            </a:r>
            <a:r>
              <a:rPr kumimoji="1" lang="en-US" altLang="ja-JP" dirty="0" smtClean="0">
                <a:solidFill>
                  <a:schemeClr val="tx1"/>
                </a:solidFill>
              </a:rPr>
              <a:t>10</a:t>
            </a:r>
            <a:r>
              <a:rPr kumimoji="1" lang="ja-JP" altLang="en-US" dirty="0" smtClean="0">
                <a:solidFill>
                  <a:schemeClr val="tx1"/>
                </a:solidFill>
              </a:rPr>
              <a:t>日から</a:t>
            </a:r>
            <a:r>
              <a:rPr kumimoji="1" lang="en-US" altLang="ja-JP" dirty="0" smtClean="0">
                <a:solidFill>
                  <a:schemeClr val="tx1"/>
                </a:solidFill>
              </a:rPr>
              <a:t>8</a:t>
            </a:r>
            <a:r>
              <a:rPr kumimoji="1" lang="ja-JP" altLang="en-US" dirty="0" smtClean="0">
                <a:solidFill>
                  <a:schemeClr val="tx1"/>
                </a:solidFill>
              </a:rPr>
              <a:t>月半ば頃まで最高気温、最低気温が概ね平年より高く、</a:t>
            </a:r>
          </a:p>
          <a:p>
            <a:r>
              <a:rPr kumimoji="1" lang="ja-JP" altLang="en-US" dirty="0" smtClean="0">
                <a:solidFill>
                  <a:schemeClr val="tx1"/>
                </a:solidFill>
              </a:rPr>
              <a:t>　特に、うちわ祭りの頃から</a:t>
            </a:r>
            <a:r>
              <a:rPr kumimoji="1" lang="en-US" altLang="ja-JP" dirty="0" smtClean="0">
                <a:solidFill>
                  <a:schemeClr val="tx1"/>
                </a:solidFill>
              </a:rPr>
              <a:t>8</a:t>
            </a:r>
            <a:r>
              <a:rPr kumimoji="1" lang="ja-JP" altLang="en-US" dirty="0" smtClean="0">
                <a:solidFill>
                  <a:schemeClr val="tx1"/>
                </a:solidFill>
              </a:rPr>
              <a:t>月上旬までは最高気温</a:t>
            </a:r>
            <a:r>
              <a:rPr kumimoji="1" lang="en-US" altLang="ja-JP" dirty="0" smtClean="0">
                <a:solidFill>
                  <a:schemeClr val="tx1"/>
                </a:solidFill>
              </a:rPr>
              <a:t>35</a:t>
            </a:r>
            <a:r>
              <a:rPr kumimoji="1" lang="ja-JP" altLang="en-US" dirty="0" smtClean="0">
                <a:solidFill>
                  <a:schemeClr val="tx1"/>
                </a:solidFill>
              </a:rPr>
              <a:t>℃以上の猛暑日や最低気温</a:t>
            </a:r>
            <a:r>
              <a:rPr kumimoji="1" lang="en-US" altLang="ja-JP" dirty="0" smtClean="0">
                <a:solidFill>
                  <a:schemeClr val="tx1"/>
                </a:solidFill>
              </a:rPr>
              <a:t>25</a:t>
            </a:r>
            <a:r>
              <a:rPr kumimoji="1" lang="ja-JP" altLang="en-US" dirty="0" smtClean="0">
                <a:solidFill>
                  <a:schemeClr val="tx1"/>
                </a:solidFill>
              </a:rPr>
              <a:t>℃以上の熱帯夜がかなり多かったのが特徴です。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梅雨明けの時期（</a:t>
            </a:r>
            <a:r>
              <a:rPr kumimoji="1" lang="en-US" altLang="ja-JP" dirty="0" smtClean="0">
                <a:solidFill>
                  <a:schemeClr val="tx1"/>
                </a:solidFill>
              </a:rPr>
              <a:t>7/10</a:t>
            </a:r>
            <a:r>
              <a:rPr kumimoji="1" lang="ja-JP" altLang="en-US" dirty="0" smtClean="0">
                <a:solidFill>
                  <a:schemeClr val="tx1"/>
                </a:solidFill>
              </a:rPr>
              <a:t>）をグラフに追加表示します。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t>　・熊谷うちわ祭りは毎年</a:t>
            </a:r>
            <a:r>
              <a:rPr kumimoji="1" lang="en-US" altLang="ja-JP" dirty="0" smtClean="0"/>
              <a:t>7</a:t>
            </a:r>
            <a:r>
              <a:rPr kumimoji="1" lang="ja-JP" altLang="en-US" dirty="0" smtClean="0"/>
              <a:t>月</a:t>
            </a:r>
            <a:r>
              <a:rPr kumimoji="1" lang="en-US" altLang="ja-JP" dirty="0" smtClean="0"/>
              <a:t>20</a:t>
            </a:r>
            <a:r>
              <a:rPr kumimoji="1" lang="ja-JP" altLang="en-US" dirty="0" smtClean="0"/>
              <a:t>日～</a:t>
            </a:r>
            <a:r>
              <a:rPr kumimoji="1" lang="en-US" altLang="ja-JP" dirty="0" smtClean="0"/>
              <a:t>22</a:t>
            </a:r>
            <a:r>
              <a:rPr kumimoji="1" lang="ja-JP" altLang="en-US" dirty="0" smtClean="0"/>
              <a:t>日に行われます。</a:t>
            </a:r>
          </a:p>
          <a:p>
            <a:r>
              <a:rPr kumimoji="1" lang="ja-JP" altLang="en-US" dirty="0" smtClean="0"/>
              <a:t>　・気象庁から発表される梅雨入り、梅雨明けは速報値と確定値があります。</a:t>
            </a:r>
          </a:p>
          <a:p>
            <a:r>
              <a:rPr kumimoji="1" lang="ja-JP" altLang="en-US" dirty="0" smtClean="0"/>
              <a:t>　　　</a:t>
            </a:r>
            <a:r>
              <a:rPr kumimoji="1" lang="en-US" altLang="ja-JP" dirty="0" smtClean="0"/>
              <a:t>2015</a:t>
            </a:r>
            <a:r>
              <a:rPr kumimoji="1" lang="ja-JP" altLang="en-US" dirty="0" smtClean="0"/>
              <a:t>年の場合、関東地方の梅雨入り、梅雨明けは以下のとおりです。</a:t>
            </a:r>
          </a:p>
          <a:p>
            <a:r>
              <a:rPr kumimoji="1" lang="ja-JP" altLang="en-US" dirty="0" smtClean="0"/>
              <a:t>　　　　　　速報値　：　梅雨入り</a:t>
            </a:r>
            <a:r>
              <a:rPr kumimoji="1" lang="en-US" altLang="ja-JP" dirty="0" smtClean="0"/>
              <a:t>6/8</a:t>
            </a:r>
            <a:r>
              <a:rPr kumimoji="1" lang="ja-JP" altLang="en-US" dirty="0" smtClean="0"/>
              <a:t>　梅雨明け</a:t>
            </a:r>
            <a:r>
              <a:rPr kumimoji="1" lang="en-US" altLang="ja-JP" dirty="0" smtClean="0"/>
              <a:t>7/19</a:t>
            </a:r>
            <a:endParaRPr kumimoji="1" lang="ja-JP" altLang="en-US" dirty="0" smtClean="0"/>
          </a:p>
          <a:p>
            <a:r>
              <a:rPr kumimoji="1" lang="ja-JP" altLang="en-US" dirty="0" smtClean="0"/>
              <a:t>　　　　　　確定値　：　梅雨入り</a:t>
            </a:r>
            <a:r>
              <a:rPr kumimoji="1" lang="en-US" altLang="ja-JP" dirty="0" smtClean="0"/>
              <a:t>6/3</a:t>
            </a:r>
            <a:r>
              <a:rPr kumimoji="1" lang="ja-JP" altLang="en-US" dirty="0" smtClean="0"/>
              <a:t>　梅雨明け</a:t>
            </a:r>
            <a:r>
              <a:rPr kumimoji="1" lang="en-US" altLang="ja-JP" dirty="0" smtClean="0"/>
              <a:t>7/10</a:t>
            </a:r>
            <a:endParaRPr kumimoji="1" lang="ja-JP" altLang="en-US" dirty="0" smtClean="0"/>
          </a:p>
          <a:p>
            <a:r>
              <a:rPr kumimoji="1" lang="ja-JP" altLang="en-US" dirty="0" smtClean="0"/>
              <a:t>　　　平年は、梅雨入り</a:t>
            </a:r>
            <a:r>
              <a:rPr kumimoji="1" lang="en-US" altLang="ja-JP" dirty="0" smtClean="0"/>
              <a:t>6/8</a:t>
            </a:r>
            <a:r>
              <a:rPr kumimoji="1" lang="ja-JP" altLang="en-US" dirty="0" err="1" smtClean="0"/>
              <a:t>、</a:t>
            </a:r>
            <a:r>
              <a:rPr kumimoji="1" lang="ja-JP" altLang="en-US" dirty="0" smtClean="0"/>
              <a:t>梅雨明け</a:t>
            </a:r>
            <a:r>
              <a:rPr kumimoji="1" lang="en-US" altLang="ja-JP" dirty="0" smtClean="0"/>
              <a:t>7/21</a:t>
            </a:r>
            <a:r>
              <a:rPr kumimoji="1" lang="ja-JP" altLang="en-US" dirty="0" smtClean="0"/>
              <a:t>です。</a:t>
            </a:r>
          </a:p>
          <a:p>
            <a:r>
              <a:rPr kumimoji="1" lang="ja-JP" altLang="en-US" dirty="0" smtClean="0"/>
              <a:t>　・グラフで梅雨明け後</a:t>
            </a:r>
            <a:r>
              <a:rPr kumimoji="1" lang="en-US" altLang="ja-JP" dirty="0" smtClean="0"/>
              <a:t>7/16-18</a:t>
            </a:r>
            <a:r>
              <a:rPr kumimoji="1" lang="ja-JP" altLang="en-US" dirty="0" smtClean="0"/>
              <a:t>に気温がやや低くなっているのは、台風第</a:t>
            </a:r>
            <a:r>
              <a:rPr kumimoji="1" lang="en-US" altLang="ja-JP" dirty="0" smtClean="0"/>
              <a:t>11</a:t>
            </a:r>
            <a:r>
              <a:rPr kumimoji="1" lang="ja-JP" altLang="en-US" dirty="0" smtClean="0"/>
              <a:t>号により雨となった影響です。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3</a:t>
            </a:fld>
            <a:endParaRPr kumimoji="1" lang="ja-JP" altLang="en-US"/>
          </a:p>
        </p:txBody>
      </p:sp>
    </p:spTree>
    <p:extLst>
      <p:ext uri="{BB962C8B-B14F-4D97-AF65-F5344CB8AC3E}">
        <p14:creationId xmlns:p14="http://schemas.microsoft.com/office/powerpoint/2010/main" val="228944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このグラフは、前のスライドと同様、東京における昨年（</a:t>
            </a:r>
            <a:r>
              <a:rPr kumimoji="1" lang="en-US" altLang="ja-JP" dirty="0" smtClean="0">
                <a:solidFill>
                  <a:schemeClr val="tx1"/>
                </a:solidFill>
              </a:rPr>
              <a:t>2015</a:t>
            </a:r>
            <a:r>
              <a:rPr kumimoji="1" lang="ja-JP" altLang="en-US" dirty="0" smtClean="0">
                <a:solidFill>
                  <a:schemeClr val="tx1"/>
                </a:solidFill>
              </a:rPr>
              <a:t>年）夏の毎日の最高気温と最低気温の経過です。</a:t>
            </a:r>
          </a:p>
          <a:p>
            <a:r>
              <a:rPr kumimoji="1" lang="ja-JP" altLang="en-US" dirty="0" smtClean="0">
                <a:solidFill>
                  <a:schemeClr val="tx1"/>
                </a:solidFill>
              </a:rPr>
              <a:t>　</a:t>
            </a:r>
            <a:r>
              <a:rPr kumimoji="1" lang="en-US" altLang="ja-JP" dirty="0" smtClean="0">
                <a:solidFill>
                  <a:schemeClr val="tx1"/>
                </a:solidFill>
              </a:rPr>
              <a:t>7</a:t>
            </a:r>
            <a:r>
              <a:rPr kumimoji="1" lang="ja-JP" altLang="en-US" dirty="0" smtClean="0">
                <a:solidFill>
                  <a:schemeClr val="tx1"/>
                </a:solidFill>
              </a:rPr>
              <a:t>月</a:t>
            </a:r>
            <a:r>
              <a:rPr kumimoji="1" lang="en-US" altLang="ja-JP" dirty="0" smtClean="0">
                <a:solidFill>
                  <a:schemeClr val="tx1"/>
                </a:solidFill>
              </a:rPr>
              <a:t>31</a:t>
            </a:r>
            <a:r>
              <a:rPr kumimoji="1" lang="ja-JP" altLang="en-US" dirty="0" smtClean="0">
                <a:solidFill>
                  <a:schemeClr val="tx1"/>
                </a:solidFill>
              </a:rPr>
              <a:t>日から</a:t>
            </a:r>
            <a:r>
              <a:rPr kumimoji="1" lang="en-US" altLang="ja-JP" dirty="0" smtClean="0">
                <a:solidFill>
                  <a:schemeClr val="tx1"/>
                </a:solidFill>
              </a:rPr>
              <a:t>8</a:t>
            </a:r>
            <a:r>
              <a:rPr kumimoji="1" lang="ja-JP" altLang="en-US" dirty="0" smtClean="0">
                <a:solidFill>
                  <a:schemeClr val="tx1"/>
                </a:solidFill>
              </a:rPr>
              <a:t>月</a:t>
            </a:r>
            <a:r>
              <a:rPr kumimoji="1" lang="en-US" altLang="ja-JP" dirty="0" smtClean="0">
                <a:solidFill>
                  <a:schemeClr val="tx1"/>
                </a:solidFill>
              </a:rPr>
              <a:t>7</a:t>
            </a:r>
            <a:r>
              <a:rPr kumimoji="1" lang="ja-JP" altLang="en-US" dirty="0" smtClean="0">
                <a:solidFill>
                  <a:schemeClr val="tx1"/>
                </a:solidFill>
              </a:rPr>
              <a:t>日まで猛暑日が</a:t>
            </a:r>
            <a:r>
              <a:rPr kumimoji="1" lang="en-US" altLang="ja-JP" dirty="0" smtClean="0">
                <a:solidFill>
                  <a:schemeClr val="tx1"/>
                </a:solidFill>
              </a:rPr>
              <a:t>8</a:t>
            </a:r>
            <a:r>
              <a:rPr kumimoji="1" lang="ja-JP" altLang="en-US" dirty="0" smtClean="0">
                <a:solidFill>
                  <a:schemeClr val="tx1"/>
                </a:solidFill>
              </a:rPr>
              <a:t>日連続したことが、テレビや新聞で話題になっていたのを覚えている方も多いかと思います。</a:t>
            </a:r>
          </a:p>
          <a:p>
            <a:r>
              <a:rPr kumimoji="1" lang="ja-JP" altLang="en-US" dirty="0" smtClean="0">
                <a:solidFill>
                  <a:schemeClr val="tx1"/>
                </a:solidFill>
              </a:rPr>
              <a:t>　東京と熊谷は同じ関東地方で、近い距離にありますから、最高気温、最低気温の経過も概ね同じような変化をしています。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　猛暑日</a:t>
            </a:r>
            <a:r>
              <a:rPr kumimoji="1" lang="en-US" altLang="ja-JP" dirty="0" smtClean="0">
                <a:solidFill>
                  <a:schemeClr val="tx1"/>
                </a:solidFill>
              </a:rPr>
              <a:t>8</a:t>
            </a:r>
            <a:r>
              <a:rPr kumimoji="1" lang="ja-JP" altLang="en-US" dirty="0" smtClean="0">
                <a:solidFill>
                  <a:schemeClr val="tx1"/>
                </a:solidFill>
              </a:rPr>
              <a:t>日連続の時期（</a:t>
            </a:r>
            <a:r>
              <a:rPr kumimoji="1" lang="en-US" altLang="ja-JP" dirty="0" smtClean="0">
                <a:solidFill>
                  <a:schemeClr val="tx1"/>
                </a:solidFill>
              </a:rPr>
              <a:t>7/31</a:t>
            </a:r>
            <a:r>
              <a:rPr kumimoji="1" lang="ja-JP" altLang="en-US" dirty="0" smtClean="0">
                <a:solidFill>
                  <a:schemeClr val="tx1"/>
                </a:solidFill>
              </a:rPr>
              <a:t>～</a:t>
            </a:r>
            <a:r>
              <a:rPr kumimoji="1" lang="en-US" altLang="ja-JP" dirty="0" smtClean="0">
                <a:solidFill>
                  <a:schemeClr val="tx1"/>
                </a:solidFill>
              </a:rPr>
              <a:t>8/7</a:t>
            </a:r>
            <a:r>
              <a:rPr kumimoji="1" lang="ja-JP" altLang="en-US" dirty="0" smtClean="0">
                <a:solidFill>
                  <a:schemeClr val="tx1"/>
                </a:solidFill>
              </a:rPr>
              <a:t>）を追加表示します。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a:t>
            </a:r>
            <a:r>
              <a:rPr kumimoji="1" lang="en-US" altLang="ja-JP" dirty="0" smtClean="0">
                <a:solidFill>
                  <a:schemeClr val="tx1"/>
                </a:solidFill>
              </a:rPr>
              <a:t>2014</a:t>
            </a:r>
            <a:r>
              <a:rPr kumimoji="1" lang="ja-JP" altLang="en-US" dirty="0" smtClean="0">
                <a:solidFill>
                  <a:schemeClr val="tx1"/>
                </a:solidFill>
              </a:rPr>
              <a:t>年</a:t>
            </a:r>
            <a:r>
              <a:rPr kumimoji="1" lang="en-US" altLang="ja-JP" dirty="0" smtClean="0">
                <a:solidFill>
                  <a:schemeClr val="tx1"/>
                </a:solidFill>
              </a:rPr>
              <a:t>12</a:t>
            </a:r>
            <a:r>
              <a:rPr kumimoji="1" lang="ja-JP" altLang="en-US" dirty="0" smtClean="0">
                <a:solidFill>
                  <a:schemeClr val="tx1"/>
                </a:solidFill>
              </a:rPr>
              <a:t>月</a:t>
            </a:r>
            <a:r>
              <a:rPr kumimoji="1" lang="en-US" altLang="ja-JP" dirty="0" smtClean="0">
                <a:solidFill>
                  <a:schemeClr val="tx1"/>
                </a:solidFill>
              </a:rPr>
              <a:t>2</a:t>
            </a:r>
            <a:r>
              <a:rPr kumimoji="1" lang="ja-JP" altLang="en-US" dirty="0" smtClean="0">
                <a:solidFill>
                  <a:schemeClr val="tx1"/>
                </a:solidFill>
              </a:rPr>
              <a:t>日から、東京の観測場所は気象庁本庁敷地内から北の丸公園に移りました。</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4</a:t>
            </a:fld>
            <a:endParaRPr kumimoji="1" lang="ja-JP" altLang="en-US"/>
          </a:p>
        </p:txBody>
      </p:sp>
    </p:spTree>
    <p:extLst>
      <p:ext uri="{BB962C8B-B14F-4D97-AF65-F5344CB8AC3E}">
        <p14:creationId xmlns:p14="http://schemas.microsoft.com/office/powerpoint/2010/main" val="110144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このスライドは、熊谷と東京の暑さの特徴を見るために、昨年（</a:t>
            </a:r>
            <a:r>
              <a:rPr kumimoji="1" lang="en-US" altLang="ja-JP" dirty="0" smtClean="0">
                <a:solidFill>
                  <a:schemeClr val="tx1"/>
                </a:solidFill>
              </a:rPr>
              <a:t>2015</a:t>
            </a:r>
            <a:r>
              <a:rPr kumimoji="1" lang="ja-JP" altLang="en-US" dirty="0" smtClean="0">
                <a:solidFill>
                  <a:schemeClr val="tx1"/>
                </a:solidFill>
              </a:rPr>
              <a:t>年）夏の最高気温と最低気温について、</a:t>
            </a:r>
          </a:p>
          <a:p>
            <a:r>
              <a:rPr kumimoji="1" lang="ja-JP" altLang="en-US" dirty="0" smtClean="0">
                <a:solidFill>
                  <a:schemeClr val="tx1"/>
                </a:solidFill>
              </a:rPr>
              <a:t>　熊谷と東京の毎日の差をそれぞれ赤と青の折れ線グラフにしたものです。</a:t>
            </a:r>
          </a:p>
          <a:p>
            <a:r>
              <a:rPr kumimoji="1" lang="ja-JP" altLang="en-US" dirty="0" smtClean="0">
                <a:solidFill>
                  <a:schemeClr val="tx1"/>
                </a:solidFill>
              </a:rPr>
              <a:t>　最高気温は熊谷の方が高く、最低気温は熊谷の方が低い傾向が見て取れます。</a:t>
            </a:r>
          </a:p>
          <a:p>
            <a:r>
              <a:rPr kumimoji="1" lang="ja-JP" altLang="en-US" dirty="0" smtClean="0">
                <a:solidFill>
                  <a:schemeClr val="tx1"/>
                </a:solidFill>
              </a:rPr>
              <a:t>　つまり、熊谷では東京と比べて日中はかなり暑くなりますが、夜間はある程度涼しくなってくれることを示しています。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なし</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・気温の差は熊谷から東京を引いたもので、＋は熊谷が高く、－は東京が高いことを表しています。</a:t>
            </a:r>
          </a:p>
          <a:p>
            <a:r>
              <a:rPr kumimoji="1" lang="ja-JP" altLang="en-US" dirty="0" smtClean="0">
                <a:solidFill>
                  <a:schemeClr val="tx1"/>
                </a:solidFill>
              </a:rPr>
              <a:t>　・熊谷と東京の違いは、関東平野の中での地理的位置（海に近いか内陸か）や都市化の差によるものです。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5</a:t>
            </a:fld>
            <a:endParaRPr kumimoji="1" lang="ja-JP" altLang="en-US"/>
          </a:p>
        </p:txBody>
      </p:sp>
    </p:spTree>
    <p:extLst>
      <p:ext uri="{BB962C8B-B14F-4D97-AF65-F5344CB8AC3E}">
        <p14:creationId xmlns:p14="http://schemas.microsoft.com/office/powerpoint/2010/main" val="105438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この表は、熊谷と東京について、ここ</a:t>
            </a:r>
            <a:r>
              <a:rPr kumimoji="1" lang="en-US" altLang="ja-JP" dirty="0" smtClean="0">
                <a:solidFill>
                  <a:schemeClr val="tx1"/>
                </a:solidFill>
              </a:rPr>
              <a:t>10</a:t>
            </a:r>
            <a:r>
              <a:rPr kumimoji="1" lang="ja-JP" altLang="en-US" dirty="0" smtClean="0">
                <a:solidFill>
                  <a:schemeClr val="tx1"/>
                </a:solidFill>
              </a:rPr>
              <a:t>年（</a:t>
            </a:r>
            <a:r>
              <a:rPr kumimoji="1" lang="en-US" altLang="ja-JP" dirty="0" smtClean="0">
                <a:solidFill>
                  <a:schemeClr val="tx1"/>
                </a:solidFill>
              </a:rPr>
              <a:t>2007</a:t>
            </a:r>
            <a:r>
              <a:rPr kumimoji="1" lang="ja-JP" altLang="en-US" dirty="0" smtClean="0">
                <a:solidFill>
                  <a:schemeClr val="tx1"/>
                </a:solidFill>
              </a:rPr>
              <a:t>～</a:t>
            </a:r>
            <a:r>
              <a:rPr kumimoji="1" lang="en-US" altLang="ja-JP" dirty="0" smtClean="0">
                <a:solidFill>
                  <a:schemeClr val="tx1"/>
                </a:solidFill>
              </a:rPr>
              <a:t>2016</a:t>
            </a:r>
            <a:r>
              <a:rPr kumimoji="1" lang="ja-JP" altLang="en-US" smtClean="0">
                <a:solidFill>
                  <a:schemeClr val="tx1"/>
                </a:solidFill>
              </a:rPr>
              <a:t>年）の</a:t>
            </a:r>
            <a:r>
              <a:rPr kumimoji="1" lang="ja-JP" altLang="en-US" dirty="0" smtClean="0">
                <a:solidFill>
                  <a:schemeClr val="tx1"/>
                </a:solidFill>
              </a:rPr>
              <a:t>暑さの観測記録を示したものです。</a:t>
            </a:r>
          </a:p>
          <a:p>
            <a:r>
              <a:rPr kumimoji="1" lang="ja-JP" altLang="en-US" dirty="0" smtClean="0">
                <a:solidFill>
                  <a:schemeClr val="tx1"/>
                </a:solidFill>
              </a:rPr>
              <a:t>　表の左列から、西暦年、その年の最高気温とその月日、真夏日の年間日数、猛暑日の年間日数、熱帯夜の年間日数です。</a:t>
            </a:r>
          </a:p>
          <a:p>
            <a:r>
              <a:rPr kumimoji="1" lang="ja-JP" altLang="en-US" dirty="0" smtClean="0">
                <a:solidFill>
                  <a:schemeClr val="tx1"/>
                </a:solidFill>
              </a:rPr>
              <a:t>　熊谷では、</a:t>
            </a:r>
            <a:r>
              <a:rPr kumimoji="1" lang="en-US" altLang="ja-JP" dirty="0" smtClean="0">
                <a:solidFill>
                  <a:schemeClr val="tx1"/>
                </a:solidFill>
              </a:rPr>
              <a:t>2007</a:t>
            </a:r>
            <a:r>
              <a:rPr kumimoji="1" lang="ja-JP" altLang="en-US" dirty="0" smtClean="0">
                <a:solidFill>
                  <a:schemeClr val="tx1"/>
                </a:solidFill>
              </a:rPr>
              <a:t>年に当時の日本最高気温を更新する</a:t>
            </a:r>
            <a:r>
              <a:rPr kumimoji="1" lang="en-US" altLang="ja-JP" dirty="0" smtClean="0">
                <a:solidFill>
                  <a:schemeClr val="tx1"/>
                </a:solidFill>
              </a:rPr>
              <a:t>40.9</a:t>
            </a:r>
            <a:r>
              <a:rPr kumimoji="1" lang="ja-JP" altLang="en-US" dirty="0" smtClean="0">
                <a:solidFill>
                  <a:schemeClr val="tx1"/>
                </a:solidFill>
              </a:rPr>
              <a:t>℃を観測しました。</a:t>
            </a:r>
          </a:p>
          <a:p>
            <a:r>
              <a:rPr kumimoji="1" lang="ja-JP" altLang="en-US" dirty="0" smtClean="0">
                <a:solidFill>
                  <a:schemeClr val="tx1"/>
                </a:solidFill>
              </a:rPr>
              <a:t>　しかし、真夏日、猛暑日、熱帯夜の年間日数を見ますと、熊谷、東京とも、</a:t>
            </a:r>
            <a:r>
              <a:rPr kumimoji="1" lang="en-US" altLang="ja-JP" dirty="0" smtClean="0">
                <a:solidFill>
                  <a:schemeClr val="tx1"/>
                </a:solidFill>
              </a:rPr>
              <a:t>2010</a:t>
            </a:r>
            <a:r>
              <a:rPr kumimoji="1" lang="ja-JP" altLang="en-US" dirty="0" smtClean="0">
                <a:solidFill>
                  <a:schemeClr val="tx1"/>
                </a:solidFill>
              </a:rPr>
              <a:t>年がいずれもこの</a:t>
            </a:r>
            <a:r>
              <a:rPr kumimoji="1" lang="en-US" altLang="ja-JP" dirty="0" smtClean="0">
                <a:solidFill>
                  <a:schemeClr val="tx1"/>
                </a:solidFill>
              </a:rPr>
              <a:t>10</a:t>
            </a:r>
            <a:r>
              <a:rPr kumimoji="1" lang="ja-JP" altLang="en-US" dirty="0" smtClean="0">
                <a:solidFill>
                  <a:schemeClr val="tx1"/>
                </a:solidFill>
              </a:rPr>
              <a:t>年間では最も多くなっています。</a:t>
            </a:r>
          </a:p>
          <a:p>
            <a:r>
              <a:rPr kumimoji="1" lang="ja-JP" altLang="en-US" dirty="0" smtClean="0">
                <a:solidFill>
                  <a:schemeClr val="tx1"/>
                </a:solidFill>
              </a:rPr>
              <a:t>　このことから、暑かった夏という点では</a:t>
            </a:r>
            <a:r>
              <a:rPr kumimoji="1" lang="en-US" altLang="ja-JP" dirty="0" smtClean="0">
                <a:solidFill>
                  <a:schemeClr val="tx1"/>
                </a:solidFill>
              </a:rPr>
              <a:t>2010</a:t>
            </a:r>
            <a:r>
              <a:rPr kumimoji="1" lang="ja-JP" altLang="en-US" dirty="0" smtClean="0">
                <a:solidFill>
                  <a:schemeClr val="tx1"/>
                </a:solidFill>
              </a:rPr>
              <a:t>年が群を抜いていると言えます。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なし</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・真夏日は最高気温</a:t>
            </a:r>
            <a:r>
              <a:rPr kumimoji="1" lang="en-US" altLang="ja-JP" dirty="0" smtClean="0"/>
              <a:t>30</a:t>
            </a:r>
            <a:r>
              <a:rPr kumimoji="1" lang="ja-JP" altLang="en-US" dirty="0" smtClean="0"/>
              <a:t>℃以上の日、猛暑日は最高気温</a:t>
            </a:r>
            <a:r>
              <a:rPr kumimoji="1" lang="en-US" altLang="ja-JP" dirty="0" smtClean="0"/>
              <a:t>35</a:t>
            </a:r>
            <a:r>
              <a:rPr kumimoji="1" lang="ja-JP" altLang="en-US" dirty="0" smtClean="0"/>
              <a:t>℃以上の日、熱帯夜は最低気温</a:t>
            </a:r>
            <a:r>
              <a:rPr kumimoji="1" lang="en-US" altLang="ja-JP" dirty="0" smtClean="0"/>
              <a:t>25</a:t>
            </a:r>
            <a:r>
              <a:rPr kumimoji="1" lang="ja-JP" altLang="en-US" dirty="0" smtClean="0"/>
              <a:t>℃以上の日として年間日数をカウントしています。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10</a:t>
            </a:r>
            <a:r>
              <a:rPr kumimoji="1" lang="ja-JP" altLang="en-US" dirty="0" smtClean="0"/>
              <a:t>年間のうち、それぞれ</a:t>
            </a:r>
            <a:r>
              <a:rPr kumimoji="1" lang="en-US" altLang="ja-JP" dirty="0" smtClean="0"/>
              <a:t>1</a:t>
            </a:r>
            <a:r>
              <a:rPr kumimoji="1" lang="ja-JP" altLang="en-US" dirty="0" smtClean="0"/>
              <a:t>位の観測記録の欄をピンクにしています。また、それに続く観測記録（複数）をベージュにしています。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6</a:t>
            </a:fld>
            <a:endParaRPr kumimoji="1" lang="ja-JP" altLang="en-US"/>
          </a:p>
        </p:txBody>
      </p:sp>
    </p:spTree>
    <p:extLst>
      <p:ext uri="{BB962C8B-B14F-4D97-AF65-F5344CB8AC3E}">
        <p14:creationId xmlns:p14="http://schemas.microsoft.com/office/powerpoint/2010/main" val="333587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左上のグラフは、</a:t>
            </a:r>
            <a:r>
              <a:rPr lang="en-US" altLang="ja-JP" dirty="0" smtClean="0"/>
              <a:t>2007</a:t>
            </a:r>
            <a:r>
              <a:rPr lang="ja-JP" altLang="en-US" dirty="0" smtClean="0"/>
              <a:t>年</a:t>
            </a:r>
            <a:r>
              <a:rPr lang="en-US" altLang="ja-JP" dirty="0" smtClean="0"/>
              <a:t>8</a:t>
            </a:r>
            <a:r>
              <a:rPr lang="ja-JP" altLang="en-US" dirty="0" smtClean="0"/>
              <a:t>月</a:t>
            </a:r>
            <a:r>
              <a:rPr lang="en-US" altLang="ja-JP" dirty="0" smtClean="0"/>
              <a:t>16</a:t>
            </a:r>
            <a:r>
              <a:rPr lang="ja-JP" altLang="en-US" dirty="0" smtClean="0"/>
              <a:t>日</a:t>
            </a:r>
            <a:r>
              <a:rPr lang="en-US" altLang="ja-JP" dirty="0" smtClean="0"/>
              <a:t>14</a:t>
            </a:r>
            <a:r>
              <a:rPr lang="ja-JP" altLang="en-US" dirty="0" smtClean="0"/>
              <a:t>時</a:t>
            </a:r>
            <a:r>
              <a:rPr lang="en-US" altLang="ja-JP" dirty="0" smtClean="0"/>
              <a:t>42</a:t>
            </a:r>
            <a:r>
              <a:rPr lang="ja-JP" altLang="en-US" dirty="0" smtClean="0"/>
              <a:t>分に日本最高気温（当時）の</a:t>
            </a:r>
            <a:r>
              <a:rPr lang="en-US" altLang="ja-JP" dirty="0" smtClean="0"/>
              <a:t>40.9</a:t>
            </a:r>
            <a:r>
              <a:rPr lang="ja-JP" altLang="en-US" dirty="0" smtClean="0"/>
              <a:t>度を観測したときの熊谷地方気象台の地上気象観測装置の画面です。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この日は高気圧の中心が西日本にあって晴れて高温になりやすかったこと、朝の最低気温が</a:t>
            </a:r>
            <a:r>
              <a:rPr lang="en-US" altLang="ja-JP" dirty="0" smtClean="0"/>
              <a:t>28.8</a:t>
            </a:r>
            <a:r>
              <a:rPr lang="ja-JP" altLang="en-US" dirty="0" smtClean="0"/>
              <a:t>度と下がらなかったことに加えて、</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上空の空気が吹き降りて来るにしたがって圧縮されて気温が上がるフェーン現象も重なったため、</a:t>
            </a:r>
            <a:r>
              <a:rPr lang="en-US" altLang="ja-JP" dirty="0" smtClean="0"/>
              <a:t>40.9</a:t>
            </a:r>
            <a:r>
              <a:rPr lang="ja-JP" altLang="en-US" dirty="0" smtClean="0"/>
              <a:t>度の高温になったと考えられます。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なし</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lang="ja-JP" altLang="en-US" dirty="0" smtClean="0"/>
              <a:t>　・気温は、左下の写真中央のステンレス製の筒にファンで空気を流し、内部のセンサーで測定しています。</a:t>
            </a:r>
          </a:p>
          <a:p>
            <a:endParaRPr lang="ja-JP" altLang="en-US" dirty="0" smtClean="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7</a:t>
            </a:fld>
            <a:endParaRPr kumimoji="1" lang="ja-JP" altLang="en-US"/>
          </a:p>
        </p:txBody>
      </p:sp>
    </p:spTree>
    <p:extLst>
      <p:ext uri="{BB962C8B-B14F-4D97-AF65-F5344CB8AC3E}">
        <p14:creationId xmlns:p14="http://schemas.microsoft.com/office/powerpoint/2010/main" val="264618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熊谷市付近を含む埼玉県の平野部が、太平洋高気圧におおわれる夏に暑くなるのは、主に二つの理由が考えられます。</a:t>
            </a:r>
          </a:p>
          <a:p>
            <a:r>
              <a:rPr kumimoji="1" lang="ja-JP" altLang="en-US" dirty="0" smtClean="0">
                <a:solidFill>
                  <a:schemeClr val="tx1"/>
                </a:solidFill>
              </a:rPr>
              <a:t>　一つ目は、左の図のように、昼間に吹く南よりの風が、夏の日差しで熱くなった東京などの都市部や関東の陸地の上を通って来る間にどんどん暖められ、</a:t>
            </a:r>
          </a:p>
          <a:p>
            <a:r>
              <a:rPr kumimoji="1" lang="ja-JP" altLang="en-US" dirty="0" smtClean="0">
                <a:solidFill>
                  <a:schemeClr val="tx1"/>
                </a:solidFill>
              </a:rPr>
              <a:t>　熊谷付近に来たときには、とても熱い風となって気温を上げていると考えられます。</a:t>
            </a:r>
          </a:p>
          <a:p>
            <a:r>
              <a:rPr kumimoji="1" lang="ja-JP" altLang="en-US" dirty="0" smtClean="0">
                <a:solidFill>
                  <a:schemeClr val="tx1"/>
                </a:solidFill>
              </a:rPr>
              <a:t>　二つ目は、右の図のように、上空を吹いている西～北西の風が秩父山地や群馬県の山を越えて吹き降りて来るときにフェーン現象により温度が上がり、</a:t>
            </a:r>
          </a:p>
          <a:p>
            <a:r>
              <a:rPr kumimoji="1" lang="ja-JP" altLang="en-US" dirty="0" smtClean="0">
                <a:solidFill>
                  <a:schemeClr val="tx1"/>
                </a:solidFill>
              </a:rPr>
              <a:t>　熊谷付近に流れ込んで気温が上がっていると考えられます。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なし</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8</a:t>
            </a:fld>
            <a:endParaRPr kumimoji="1" lang="ja-JP" altLang="en-US"/>
          </a:p>
        </p:txBody>
      </p:sp>
    </p:spTree>
    <p:extLst>
      <p:ext uri="{BB962C8B-B14F-4D97-AF65-F5344CB8AC3E}">
        <p14:creationId xmlns:p14="http://schemas.microsoft.com/office/powerpoint/2010/main" val="199908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このグラフは、熊谷地方気象台で観測された平均気温、最高気温、最低気温の年平均値を約</a:t>
            </a:r>
            <a:r>
              <a:rPr kumimoji="1" lang="en-US" altLang="ja-JP" dirty="0" smtClean="0">
                <a:solidFill>
                  <a:schemeClr val="tx1"/>
                </a:solidFill>
              </a:rPr>
              <a:t>120</a:t>
            </a:r>
            <a:r>
              <a:rPr kumimoji="1" lang="ja-JP" altLang="en-US" dirty="0" smtClean="0">
                <a:solidFill>
                  <a:schemeClr val="tx1"/>
                </a:solidFill>
              </a:rPr>
              <a:t>年にわたって示したものです。</a:t>
            </a:r>
          </a:p>
          <a:p>
            <a:r>
              <a:rPr kumimoji="1" lang="ja-JP" altLang="en-US" dirty="0" smtClean="0">
                <a:solidFill>
                  <a:schemeClr val="tx1"/>
                </a:solidFill>
              </a:rPr>
              <a:t>　赤が最高気温、青が最低気温です。平均気温については毎年の変化を緑の細線で、また、５年移動平均を緑の太線で示しています。</a:t>
            </a:r>
          </a:p>
          <a:p>
            <a:r>
              <a:rPr kumimoji="1" lang="ja-JP" altLang="en-US" dirty="0" smtClean="0">
                <a:solidFill>
                  <a:schemeClr val="tx1"/>
                </a:solidFill>
              </a:rPr>
              <a:t>　併せて、それぞれの長期変化傾向（線形近似）を点線による直線で示しました。</a:t>
            </a:r>
          </a:p>
          <a:p>
            <a:r>
              <a:rPr kumimoji="1" lang="ja-JP" altLang="en-US" dirty="0" smtClean="0">
                <a:solidFill>
                  <a:schemeClr val="tx1"/>
                </a:solidFill>
              </a:rPr>
              <a:t>　いずれも気温が長期的に上昇している傾向を示していて、その量は平均気温の場合、</a:t>
            </a:r>
            <a:r>
              <a:rPr kumimoji="1" lang="en-US" altLang="ja-JP" dirty="0" smtClean="0">
                <a:solidFill>
                  <a:schemeClr val="tx1"/>
                </a:solidFill>
              </a:rPr>
              <a:t>100</a:t>
            </a:r>
            <a:r>
              <a:rPr kumimoji="1" lang="ja-JP" altLang="en-US" dirty="0" smtClean="0">
                <a:solidFill>
                  <a:schemeClr val="tx1"/>
                </a:solidFill>
              </a:rPr>
              <a:t>年あたり約２℃となっています。</a:t>
            </a:r>
          </a:p>
          <a:p>
            <a:r>
              <a:rPr kumimoji="1" lang="ja-JP" altLang="en-US" dirty="0" smtClean="0">
                <a:solidFill>
                  <a:schemeClr val="tx1"/>
                </a:solidFill>
              </a:rPr>
              <a:t>　</a:t>
            </a:r>
            <a:r>
              <a:rPr kumimoji="1" lang="en-US" altLang="ja-JP" dirty="0" smtClean="0">
                <a:solidFill>
                  <a:schemeClr val="tx1"/>
                </a:solidFill>
              </a:rPr>
              <a:t>100</a:t>
            </a:r>
            <a:r>
              <a:rPr kumimoji="1" lang="ja-JP" altLang="en-US" dirty="0" smtClean="0">
                <a:solidFill>
                  <a:schemeClr val="tx1"/>
                </a:solidFill>
              </a:rPr>
              <a:t>年に</a:t>
            </a:r>
            <a:r>
              <a:rPr kumimoji="1" lang="en-US" altLang="ja-JP" dirty="0" smtClean="0">
                <a:solidFill>
                  <a:schemeClr val="tx1"/>
                </a:solidFill>
              </a:rPr>
              <a:t>2</a:t>
            </a:r>
            <a:r>
              <a:rPr kumimoji="1" lang="ja-JP" altLang="en-US" dirty="0" smtClean="0">
                <a:solidFill>
                  <a:schemeClr val="tx1"/>
                </a:solidFill>
              </a:rPr>
              <a:t>℃という量には、地球温暖化に加えて都市化による影響も含まれていると考えられます。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アニメーション</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　年平均気温の平年値（</a:t>
            </a:r>
            <a:r>
              <a:rPr kumimoji="1" lang="en-US" altLang="ja-JP" dirty="0" smtClean="0">
                <a:solidFill>
                  <a:schemeClr val="tx1"/>
                </a:solidFill>
              </a:rPr>
              <a:t>15.0</a:t>
            </a:r>
            <a:r>
              <a:rPr kumimoji="1" lang="ja-JP" altLang="en-US" dirty="0" smtClean="0">
                <a:solidFill>
                  <a:schemeClr val="tx1"/>
                </a:solidFill>
              </a:rPr>
              <a:t>℃）をグラフに追加表示します。</a:t>
            </a:r>
          </a:p>
          <a:p>
            <a:r>
              <a:rPr kumimoji="1" lang="ja-JP" altLang="en-US" dirty="0" smtClean="0">
                <a:solidFill>
                  <a:schemeClr val="tx1"/>
                </a:solidFill>
              </a:rPr>
              <a:t>　平均気温に関する経年変化のコメントを下部に追加表示します。</a:t>
            </a:r>
          </a:p>
          <a:p>
            <a:endParaRPr kumimoji="1" lang="ja-JP" altLang="en-US"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備考</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t>　・気温の年平均値は、寒い年、暑い年を反映して年々変動している様子が見えますが、</a:t>
            </a:r>
          </a:p>
          <a:p>
            <a:r>
              <a:rPr kumimoji="1" lang="ja-JP" altLang="en-US" dirty="0" smtClean="0"/>
              <a:t>　　移動平均を取ると、年々変動を消して少し長めの変化傾向を見ることができます。緑の太線はそのような視点でご覧ください。</a:t>
            </a:r>
          </a:p>
          <a:p>
            <a:r>
              <a:rPr kumimoji="1" lang="ja-JP" altLang="en-US" dirty="0" smtClean="0"/>
              <a:t>　・現在使っている平年値は</a:t>
            </a:r>
            <a:r>
              <a:rPr kumimoji="1" lang="en-US" altLang="ja-JP" dirty="0" smtClean="0"/>
              <a:t>1981</a:t>
            </a:r>
            <a:r>
              <a:rPr kumimoji="1" lang="ja-JP" altLang="en-US" dirty="0" smtClean="0"/>
              <a:t>年～</a:t>
            </a:r>
            <a:r>
              <a:rPr kumimoji="1" lang="en-US" altLang="ja-JP" dirty="0" smtClean="0"/>
              <a:t>2010</a:t>
            </a:r>
            <a:r>
              <a:rPr kumimoji="1" lang="ja-JP" altLang="en-US" dirty="0" smtClean="0"/>
              <a:t>年の</a:t>
            </a:r>
            <a:r>
              <a:rPr kumimoji="1" lang="en-US" altLang="ja-JP" dirty="0" smtClean="0"/>
              <a:t>30</a:t>
            </a:r>
            <a:r>
              <a:rPr kumimoji="1" lang="ja-JP" altLang="en-US" dirty="0" smtClean="0"/>
              <a:t>年間の平均で、年平均気温の平年値は</a:t>
            </a:r>
            <a:r>
              <a:rPr kumimoji="1" lang="en-US" altLang="ja-JP" dirty="0" smtClean="0"/>
              <a:t>15.0</a:t>
            </a:r>
            <a:r>
              <a:rPr kumimoji="1" lang="ja-JP" altLang="en-US" dirty="0" smtClean="0"/>
              <a:t>℃です。</a:t>
            </a:r>
          </a:p>
          <a:p>
            <a:r>
              <a:rPr kumimoji="1" lang="ja-JP" altLang="en-US" dirty="0" smtClean="0"/>
              <a:t>　・熊谷における気温の経年変化は、平均気温</a:t>
            </a:r>
            <a:r>
              <a:rPr kumimoji="1" lang="en-US" altLang="ja-JP" dirty="0" smtClean="0"/>
              <a:t>2.08</a:t>
            </a:r>
            <a:r>
              <a:rPr kumimoji="1" lang="ja-JP" altLang="en-US" dirty="0" smtClean="0"/>
              <a:t>℃／</a:t>
            </a:r>
            <a:r>
              <a:rPr kumimoji="1" lang="en-US" altLang="ja-JP" dirty="0" smtClean="0"/>
              <a:t>100</a:t>
            </a:r>
            <a:r>
              <a:rPr kumimoji="1" lang="ja-JP" altLang="en-US" dirty="0" smtClean="0"/>
              <a:t>年、最高気温</a:t>
            </a:r>
            <a:r>
              <a:rPr kumimoji="1" lang="en-US" altLang="ja-JP" dirty="0" smtClean="0"/>
              <a:t>1.66</a:t>
            </a:r>
            <a:r>
              <a:rPr kumimoji="1" lang="ja-JP" altLang="en-US" dirty="0" smtClean="0"/>
              <a:t>℃／</a:t>
            </a:r>
            <a:r>
              <a:rPr kumimoji="1" lang="en-US" altLang="ja-JP" dirty="0" smtClean="0"/>
              <a:t>100</a:t>
            </a:r>
            <a:r>
              <a:rPr kumimoji="1" lang="ja-JP" altLang="en-US" dirty="0" smtClean="0"/>
              <a:t>年、最低気温</a:t>
            </a:r>
            <a:r>
              <a:rPr kumimoji="1" lang="en-US" altLang="ja-JP" dirty="0" smtClean="0"/>
              <a:t>2.27</a:t>
            </a:r>
            <a:r>
              <a:rPr kumimoji="1" lang="ja-JP" altLang="en-US" dirty="0" smtClean="0"/>
              <a:t>℃／</a:t>
            </a:r>
            <a:r>
              <a:rPr kumimoji="1" lang="en-US" altLang="ja-JP" dirty="0" smtClean="0"/>
              <a:t>100</a:t>
            </a:r>
            <a:r>
              <a:rPr kumimoji="1" lang="ja-JP" altLang="en-US" dirty="0" smtClean="0"/>
              <a:t>年です。</a:t>
            </a:r>
          </a:p>
          <a:p>
            <a:r>
              <a:rPr kumimoji="1" lang="ja-JP" altLang="en-US" dirty="0" smtClean="0"/>
              <a:t>　　参考までに、東京における平均気温の経年変化は</a:t>
            </a:r>
            <a:r>
              <a:rPr kumimoji="1" lang="en-US" altLang="ja-JP" smtClean="0"/>
              <a:t>2.43</a:t>
            </a:r>
            <a:r>
              <a:rPr kumimoji="1" lang="ja-JP" altLang="en-US" dirty="0" smtClean="0"/>
              <a:t>℃／</a:t>
            </a:r>
            <a:r>
              <a:rPr kumimoji="1" lang="en-US" altLang="ja-JP" dirty="0" smtClean="0"/>
              <a:t>100</a:t>
            </a:r>
            <a:r>
              <a:rPr kumimoji="1" lang="ja-JP" altLang="en-US" dirty="0" smtClean="0"/>
              <a:t>年です。これは都市化が大きく影響しているためです。</a:t>
            </a:r>
          </a:p>
          <a:p>
            <a:r>
              <a:rPr kumimoji="1" lang="ja-JP" altLang="en-US" dirty="0" smtClean="0"/>
              <a:t>　・気象庁によれば、世界の平均気温の経年変化は</a:t>
            </a:r>
            <a:r>
              <a:rPr kumimoji="1" lang="en-US" altLang="ja-JP" dirty="0" smtClean="0"/>
              <a:t>0.72</a:t>
            </a:r>
            <a:r>
              <a:rPr kumimoji="1" lang="ja-JP" altLang="en-US" dirty="0" smtClean="0"/>
              <a:t>℃／</a:t>
            </a:r>
            <a:r>
              <a:rPr kumimoji="1" lang="en-US" altLang="ja-JP" dirty="0" smtClean="0"/>
              <a:t>100</a:t>
            </a:r>
            <a:r>
              <a:rPr kumimoji="1" lang="ja-JP" altLang="en-US" dirty="0" smtClean="0"/>
              <a:t>年、日本の平均気温の経年変化は</a:t>
            </a:r>
            <a:r>
              <a:rPr kumimoji="1" lang="en-US" altLang="ja-JP" dirty="0" smtClean="0"/>
              <a:t>1.19</a:t>
            </a:r>
            <a:r>
              <a:rPr kumimoji="1" lang="ja-JP" altLang="en-US" dirty="0" smtClean="0"/>
              <a:t>℃／</a:t>
            </a:r>
            <a:r>
              <a:rPr kumimoji="1" lang="en-US" altLang="ja-JP" dirty="0" smtClean="0"/>
              <a:t>100</a:t>
            </a:r>
            <a:r>
              <a:rPr kumimoji="1" lang="ja-JP" altLang="en-US" dirty="0" smtClean="0"/>
              <a:t>年です。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0CD546E-C32F-4409-B463-2A3CA8A53BFF}" type="slidenum">
              <a:rPr kumimoji="1" lang="ja-JP" altLang="en-US" smtClean="0"/>
              <a:t>9</a:t>
            </a:fld>
            <a:endParaRPr kumimoji="1" lang="ja-JP" altLang="en-US"/>
          </a:p>
        </p:txBody>
      </p:sp>
    </p:spTree>
    <p:extLst>
      <p:ext uri="{BB962C8B-B14F-4D97-AF65-F5344CB8AC3E}">
        <p14:creationId xmlns:p14="http://schemas.microsoft.com/office/powerpoint/2010/main" val="1414898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5676900"/>
            <a:ext cx="6858000" cy="11938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CCBDA3-F842-4BD8-A979-23051A7FAD6F}" type="datetime1">
              <a:rPr kumimoji="1" lang="ja-JP" altLang="en-US" smtClean="0"/>
              <a:t>2017/5/8</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a:xfrm>
            <a:off x="6457950" y="7969251"/>
            <a:ext cx="2057400" cy="365125"/>
          </a:xfrm>
        </p:spPr>
        <p:txBody>
          <a:bodyPr/>
          <a:lstStyle/>
          <a:p>
            <a:fld id="{658A9C2D-FCD0-475A-B637-D85188E56830}" type="slidenum">
              <a:rPr kumimoji="1" lang="ja-JP" altLang="en-US" smtClean="0"/>
              <a:t>‹#›</a:t>
            </a:fld>
            <a:endParaRPr kumimoji="1" lang="ja-JP" altLang="en-US"/>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9291"/>
          <a:stretch/>
        </p:blipFill>
        <p:spPr>
          <a:xfrm>
            <a:off x="0" y="1"/>
            <a:ext cx="9144000" cy="3086100"/>
          </a:xfrm>
          <a:prstGeom prst="rect">
            <a:avLst/>
          </a:prstGeom>
        </p:spPr>
      </p:pic>
      <p:sp>
        <p:nvSpPr>
          <p:cNvPr id="2" name="Title 1"/>
          <p:cNvSpPr>
            <a:spLocks noGrp="1"/>
          </p:cNvSpPr>
          <p:nvPr>
            <p:ph type="ctrTitle"/>
          </p:nvPr>
        </p:nvSpPr>
        <p:spPr>
          <a:xfrm>
            <a:off x="685800" y="2989263"/>
            <a:ext cx="7772400" cy="2387600"/>
          </a:xfrm>
        </p:spPr>
        <p:txBody>
          <a:bodyPr anchor="b"/>
          <a:lstStyle>
            <a:lvl1pPr algn="ctr">
              <a:defRPr sz="6000"/>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3112899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628650" y="1558925"/>
            <a:ext cx="788670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スライド番号プレースホルダー 6"/>
          <p:cNvSpPr>
            <a:spLocks noGrp="1"/>
          </p:cNvSpPr>
          <p:nvPr>
            <p:ph type="sldNum" sz="quarter" idx="10"/>
          </p:nvPr>
        </p:nvSpPr>
        <p:spPr>
          <a:xfrm>
            <a:off x="8674100" y="6500811"/>
            <a:ext cx="469900" cy="357189"/>
          </a:xfrm>
          <a:solidFill>
            <a:srgbClr val="0000CC"/>
          </a:solidFill>
        </p:spPr>
        <p:txBody>
          <a:bodyPr/>
          <a:lstStyle>
            <a:lvl1pPr>
              <a:defRPr sz="1800">
                <a:solidFill>
                  <a:schemeClr val="bg1"/>
                </a:solidFill>
                <a:latin typeface="Century Gothic" panose="020B0502020202020204" pitchFamily="34" charset="0"/>
              </a:defRPr>
            </a:lvl1pPr>
          </a:lstStyle>
          <a:p>
            <a:fld id="{658A9C2D-FCD0-475A-B637-D85188E56830}" type="slidenum">
              <a:rPr lang="ja-JP" altLang="en-US" smtClean="0"/>
              <a:pPr/>
              <a:t>‹#›</a:t>
            </a:fld>
            <a:endParaRPr lang="ja-JP" altLang="en-US" dirty="0"/>
          </a:p>
        </p:txBody>
      </p:sp>
    </p:spTree>
    <p:extLst>
      <p:ext uri="{BB962C8B-B14F-4D97-AF65-F5344CB8AC3E}">
        <p14:creationId xmlns:p14="http://schemas.microsoft.com/office/powerpoint/2010/main" val="568403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8A9C2D-FCD0-475A-B637-D85188E56830}" type="slidenum">
              <a:rPr kumimoji="1" lang="ja-JP" altLang="en-US" smtClean="0"/>
              <a:t>‹#›</a:t>
            </a:fld>
            <a:endParaRPr kumimoji="1" lang="ja-JP" altLang="en-US"/>
          </a:p>
        </p:txBody>
      </p:sp>
    </p:spTree>
    <p:extLst>
      <p:ext uri="{BB962C8B-B14F-4D97-AF65-F5344CB8AC3E}">
        <p14:creationId xmlns:p14="http://schemas.microsoft.com/office/powerpoint/2010/main" val="10900029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3655" y="88901"/>
            <a:ext cx="7886700" cy="1016000"/>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6" name="Slide Number Placeholder 5"/>
          <p:cNvSpPr>
            <a:spLocks noGrp="1"/>
          </p:cNvSpPr>
          <p:nvPr>
            <p:ph type="sldNum" sz="quarter" idx="4"/>
          </p:nvPr>
        </p:nvSpPr>
        <p:spPr>
          <a:xfrm>
            <a:off x="67500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A9C2D-FCD0-475A-B637-D85188E56830}" type="slidenum">
              <a:rPr kumimoji="1" lang="ja-JP" altLang="en-US" smtClean="0"/>
              <a:t>‹#›</a:t>
            </a:fld>
            <a:endParaRPr kumimoji="1" lang="ja-JP" altLang="en-US"/>
          </a:p>
        </p:txBody>
      </p:sp>
      <p:pic>
        <p:nvPicPr>
          <p:cNvPr id="3" name="図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900" y="19051"/>
            <a:ext cx="977900" cy="977900"/>
          </a:xfrm>
          <a:prstGeom prst="rect">
            <a:avLst/>
          </a:prstGeom>
        </p:spPr>
      </p:pic>
      <p:sp>
        <p:nvSpPr>
          <p:cNvPr id="7" name="Line 6"/>
          <p:cNvSpPr>
            <a:spLocks noChangeShapeType="1"/>
          </p:cNvSpPr>
          <p:nvPr userDrawn="1"/>
        </p:nvSpPr>
        <p:spPr bwMode="auto">
          <a:xfrm>
            <a:off x="0" y="1031889"/>
            <a:ext cx="9144000" cy="0"/>
          </a:xfrm>
          <a:prstGeom prst="line">
            <a:avLst/>
          </a:prstGeom>
          <a:noFill/>
          <a:ln w="101600" cmpd="thinThick">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028953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0949" y="2525620"/>
            <a:ext cx="7772400" cy="2387600"/>
          </a:xfrm>
        </p:spPr>
        <p:txBody>
          <a:bodyPr>
            <a:normAutofit/>
          </a:bodyPr>
          <a:lstStyle/>
          <a:p>
            <a:pPr algn="l">
              <a:lnSpc>
                <a:spcPct val="100000"/>
              </a:lnSpc>
              <a:spcBef>
                <a:spcPts val="0"/>
              </a:spcBef>
              <a:spcAft>
                <a:spcPts val="1200"/>
              </a:spcAft>
            </a:pPr>
            <a:r>
              <a:rPr kumimoji="1" lang="ja-JP" altLang="en-US" sz="2800" dirty="0" smtClean="0">
                <a:solidFill>
                  <a:srgbClr val="FF0066"/>
                </a:solidFill>
                <a:latin typeface="HGS創英角ｺﾞｼｯｸUB" panose="020B0900000000000000" pitchFamily="50" charset="-128"/>
                <a:ea typeface="HGS創英角ｺﾞｼｯｸUB" panose="020B0900000000000000" pitchFamily="50" charset="-128"/>
              </a:rPr>
              <a:t>　気象観測データで見る</a:t>
            </a:r>
            <a:br>
              <a:rPr kumimoji="1" lang="ja-JP" altLang="en-US" sz="2800" dirty="0" smtClean="0">
                <a:solidFill>
                  <a:srgbClr val="FF0066"/>
                </a:solidFill>
                <a:latin typeface="HGS創英角ｺﾞｼｯｸUB" panose="020B0900000000000000" pitchFamily="50" charset="-128"/>
                <a:ea typeface="HGS創英角ｺﾞｼｯｸUB" panose="020B0900000000000000" pitchFamily="50" charset="-128"/>
              </a:rPr>
            </a:br>
            <a:r>
              <a:rPr kumimoji="1" lang="ja-JP" altLang="en-US" sz="8000" dirty="0" smtClean="0">
                <a:solidFill>
                  <a:srgbClr val="FF0066"/>
                </a:solidFill>
                <a:latin typeface="HGS創英角ｺﾞｼｯｸUB" panose="020B0900000000000000" pitchFamily="50" charset="-128"/>
                <a:ea typeface="HGS創英角ｺﾞｼｯｸUB" panose="020B0900000000000000" pitchFamily="50" charset="-128"/>
              </a:rPr>
              <a:t>　</a:t>
            </a:r>
            <a:r>
              <a:rPr lang="ja-JP" altLang="en-US" sz="8000" dirty="0" smtClean="0">
                <a:solidFill>
                  <a:srgbClr val="FF0066"/>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熊谷の暑さ</a:t>
            </a:r>
            <a:endParaRPr kumimoji="1" lang="ja-JP" altLang="en-US" sz="8000" dirty="0">
              <a:solidFill>
                <a:srgbClr val="FF0066"/>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p:txBody>
      </p:sp>
      <p:sp>
        <p:nvSpPr>
          <p:cNvPr id="5" name="サブタイトル 2"/>
          <p:cNvSpPr txBox="1">
            <a:spLocks/>
          </p:cNvSpPr>
          <p:nvPr/>
        </p:nvSpPr>
        <p:spPr>
          <a:xfrm>
            <a:off x="5404514" y="5909481"/>
            <a:ext cx="3675092" cy="89700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800" b="1" dirty="0" smtClean="0">
                <a:solidFill>
                  <a:srgbClr val="FF0066"/>
                </a:solidFill>
                <a:latin typeface="ＭＳ Ｐゴシック" panose="020B0600070205080204" pitchFamily="50" charset="-128"/>
                <a:ea typeface="ＭＳ Ｐゴシック" panose="020B0600070205080204" pitchFamily="50" charset="-128"/>
              </a:rPr>
              <a:t>埼玉県地球温暖化防止活動推進員</a:t>
            </a:r>
          </a:p>
          <a:p>
            <a:pPr>
              <a:lnSpc>
                <a:spcPct val="100000"/>
              </a:lnSpc>
              <a:spcBef>
                <a:spcPts val="0"/>
              </a:spcBef>
            </a:pPr>
            <a:r>
              <a:rPr lang="ja-JP" altLang="en-US" sz="2800" dirty="0" smtClean="0">
                <a:solidFill>
                  <a:srgbClr val="FF0066"/>
                </a:solidFill>
                <a:latin typeface="ＭＳ Ｐゴシック" panose="020B0600070205080204" pitchFamily="50" charset="-128"/>
                <a:ea typeface="ＭＳ Ｐゴシック" panose="020B0600070205080204" pitchFamily="50" charset="-128"/>
              </a:rPr>
              <a:t>●● ●●</a:t>
            </a:r>
          </a:p>
        </p:txBody>
      </p:sp>
      <p:sp>
        <p:nvSpPr>
          <p:cNvPr id="6" name="額縁 5"/>
          <p:cNvSpPr/>
          <p:nvPr/>
        </p:nvSpPr>
        <p:spPr>
          <a:xfrm>
            <a:off x="721218" y="5158708"/>
            <a:ext cx="3454998" cy="1196298"/>
          </a:xfrm>
          <a:prstGeom prst="bevel">
            <a:avLst>
              <a:gd name="adj" fmla="val 9270"/>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 平成２７年●月●日（●）</a:t>
            </a:r>
          </a:p>
          <a:p>
            <a:pPr>
              <a:lnSpc>
                <a:spcPct val="100000"/>
              </a:lnSpc>
              <a:spcBef>
                <a:spcPts val="0"/>
              </a:spcBef>
            </a:pP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 於 ： ◆</a:t>
            </a:r>
            <a:r>
              <a:rPr lang="ja-JP" altLang="en-US" dirty="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a:solidFill>
                  <a:srgbClr val="0000CC"/>
                </a:solidFill>
                <a:latin typeface="HGP創英角ｺﾞｼｯｸUB" panose="020B0900000000000000" pitchFamily="50" charset="-128"/>
                <a:ea typeface="HGP創英角ｺﾞｼｯｸUB" panose="020B0900000000000000" pitchFamily="50" charset="-128"/>
              </a:rPr>
              <a:t>◆◆</a:t>
            </a:r>
            <a:endParaRPr lang="ja-JP" altLang="en-US" dirty="0" smtClean="0">
              <a:solidFill>
                <a:srgbClr val="0000CC"/>
              </a:solidFill>
              <a:latin typeface="HGP創英角ｺﾞｼｯｸUB" panose="020B0900000000000000" pitchFamily="50" charset="-128"/>
              <a:ea typeface="HGP創英角ｺﾞｼｯｸUB" panose="020B0900000000000000" pitchFamily="50" charset="-128"/>
            </a:endParaRPr>
          </a:p>
          <a:p>
            <a:pPr>
              <a:lnSpc>
                <a:spcPct val="100000"/>
              </a:lnSpc>
              <a:spcBef>
                <a:spcPts val="0"/>
              </a:spcBef>
            </a:pP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 ■</a:t>
            </a:r>
            <a:r>
              <a:rPr lang="ja-JP" altLang="en-US" dirty="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a:solidFill>
                  <a:srgbClr val="0000CC"/>
                </a:solidFill>
                <a:latin typeface="HGP創英角ｺﾞｼｯｸUB" panose="020B0900000000000000" pitchFamily="50" charset="-128"/>
                <a:ea typeface="HGP創英角ｺﾞｼｯｸUB" panose="020B0900000000000000" pitchFamily="50" charset="-128"/>
              </a:rPr>
              <a:t>■</a:t>
            </a:r>
            <a:r>
              <a:rPr lang="ja-JP" altLang="en-US" dirty="0" smtClean="0">
                <a:solidFill>
                  <a:srgbClr val="0000CC"/>
                </a:solidFill>
                <a:latin typeface="HGP創英角ｺﾞｼｯｸUB" panose="020B0900000000000000" pitchFamily="50" charset="-128"/>
                <a:ea typeface="HGP創英角ｺﾞｼｯｸUB" panose="020B0900000000000000" pitchFamily="50" charset="-128"/>
              </a:rPr>
              <a:t>■■■</a:t>
            </a:r>
            <a:endParaRPr lang="ja-JP" altLang="en-US" dirty="0">
              <a:solidFill>
                <a:srgbClr val="0000CC"/>
              </a:solidFill>
              <a:latin typeface="HGP創英角ｺﾞｼｯｸUB" panose="020B0900000000000000" pitchFamily="50" charset="-128"/>
              <a:ea typeface="HGP創英角ｺﾞｼｯｸUB" panose="020B0900000000000000"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274" y="3230401"/>
            <a:ext cx="2200445" cy="1688128"/>
          </a:xfrm>
          <a:prstGeom prst="rect">
            <a:avLst/>
          </a:prstGeom>
        </p:spPr>
      </p:pic>
      <p:sp>
        <p:nvSpPr>
          <p:cNvPr id="7" name="テキスト ボックス 6"/>
          <p:cNvSpPr txBox="1"/>
          <p:nvPr/>
        </p:nvSpPr>
        <p:spPr>
          <a:xfrm rot="20000156">
            <a:off x="15668" y="1339663"/>
            <a:ext cx="8817686" cy="1877437"/>
          </a:xfrm>
          <a:prstGeom prst="rect">
            <a:avLst/>
          </a:prstGeom>
          <a:solidFill>
            <a:schemeClr val="bg1">
              <a:alpha val="40000"/>
            </a:schemeClr>
          </a:solidFill>
          <a:ln w="117475" cmpd="dbl">
            <a:solidFill>
              <a:schemeClr val="accent1"/>
            </a:solidFill>
          </a:ln>
        </p:spPr>
        <p:txBody>
          <a:bodyPr wrap="square" rtlCol="0">
            <a:spAutoFit/>
          </a:bodyPr>
          <a:lstStyle/>
          <a:p>
            <a:r>
              <a:rPr kumimoji="1" lang="en-US" altLang="ja-JP" sz="3200" dirty="0" smtClean="0">
                <a:effectLst>
                  <a:outerShdw blurRad="38100" dist="38100" dir="2700000" algn="tl">
                    <a:srgbClr val="000000">
                      <a:alpha val="43137"/>
                    </a:srgbClr>
                  </a:outerShdw>
                </a:effectLst>
              </a:rPr>
              <a:t>【</a:t>
            </a:r>
            <a:r>
              <a:rPr kumimoji="1" lang="ja-JP" altLang="en-US" sz="3200" dirty="0" smtClean="0">
                <a:effectLst>
                  <a:outerShdw blurRad="38100" dist="38100" dir="2700000" algn="tl">
                    <a:srgbClr val="000000">
                      <a:alpha val="43137"/>
                    </a:srgbClr>
                  </a:outerShdw>
                </a:effectLst>
              </a:rPr>
              <a:t>最初のスライド</a:t>
            </a:r>
            <a:r>
              <a:rPr lang="en-US" altLang="ja-JP" sz="3200" dirty="0">
                <a:effectLst>
                  <a:outerShdw blurRad="38100" dist="38100" dir="2700000" algn="tl">
                    <a:srgbClr val="000000">
                      <a:alpha val="43137"/>
                    </a:srgbClr>
                  </a:outerShdw>
                </a:effectLst>
              </a:rPr>
              <a:t>】</a:t>
            </a:r>
            <a:endParaRPr kumimoji="1" lang="ja-JP" altLang="en-US" sz="3200" dirty="0" smtClean="0">
              <a:effectLst>
                <a:outerShdw blurRad="38100" dist="38100" dir="2700000" algn="tl">
                  <a:srgbClr val="000000">
                    <a:alpha val="43137"/>
                  </a:srgbClr>
                </a:outerShdw>
              </a:effectLst>
            </a:endParaRPr>
          </a:p>
          <a:p>
            <a:r>
              <a:rPr lang="ja-JP" altLang="en-US" sz="3200" dirty="0" smtClean="0">
                <a:effectLst>
                  <a:outerShdw blurRad="38100" dist="38100" dir="2700000" algn="tl">
                    <a:srgbClr val="000000">
                      <a:alpha val="43137"/>
                    </a:srgbClr>
                  </a:outerShdw>
                </a:effectLst>
              </a:rPr>
              <a:t>　</a:t>
            </a:r>
            <a:r>
              <a:rPr kumimoji="1" lang="ja-JP" altLang="en-US" sz="3200" dirty="0" smtClean="0">
                <a:effectLst>
                  <a:outerShdw blurRad="38100" dist="38100" dir="2700000" algn="tl">
                    <a:srgbClr val="000000">
                      <a:alpha val="43137"/>
                    </a:srgbClr>
                  </a:outerShdw>
                </a:effectLst>
              </a:rPr>
              <a:t>このスライドはサンプルとして含めました</a:t>
            </a:r>
          </a:p>
          <a:p>
            <a:r>
              <a:rPr lang="ja-JP" altLang="en-US" sz="3200" dirty="0" smtClean="0">
                <a:effectLst>
                  <a:outerShdw blurRad="38100" dist="38100" dir="2700000" algn="tl">
                    <a:srgbClr val="000000">
                      <a:alpha val="43137"/>
                    </a:srgbClr>
                  </a:outerShdw>
                </a:effectLst>
              </a:rPr>
              <a:t>　実施する講演に合うように変更してください</a:t>
            </a:r>
          </a:p>
          <a:p>
            <a:r>
              <a:rPr kumimoji="1" lang="ja-JP" altLang="en-US" sz="2000" dirty="0" smtClean="0">
                <a:effectLst>
                  <a:outerShdw blurRad="38100" dist="38100" dir="2700000" algn="tl">
                    <a:srgbClr val="000000">
                      <a:alpha val="43137"/>
                    </a:srgbClr>
                  </a:outerShdw>
                </a:effectLst>
              </a:rPr>
              <a:t>　　（注：このスライドの背景の画像はスライドマスターにあります）</a:t>
            </a:r>
            <a:endParaRPr kumimoji="1" lang="ja-JP" altLang="en-US" sz="2000" dirty="0">
              <a:effectLst>
                <a:outerShdw blurRad="38100" dist="38100" dir="2700000" algn="tl">
                  <a:srgbClr val="000000">
                    <a:alpha val="43137"/>
                  </a:srgbClr>
                </a:outerShdw>
              </a:effectLst>
            </a:endParaRPr>
          </a:p>
        </p:txBody>
      </p:sp>
      <p:sp>
        <p:nvSpPr>
          <p:cNvPr id="9" name="テキスト ボックス 8"/>
          <p:cNvSpPr txBox="1"/>
          <p:nvPr/>
        </p:nvSpPr>
        <p:spPr>
          <a:xfrm rot="20000156">
            <a:off x="963415" y="3486602"/>
            <a:ext cx="7757068" cy="1569660"/>
          </a:xfrm>
          <a:prstGeom prst="rect">
            <a:avLst/>
          </a:prstGeom>
          <a:solidFill>
            <a:schemeClr val="bg1">
              <a:alpha val="40000"/>
            </a:schemeClr>
          </a:solidFill>
          <a:ln w="117475" cmpd="dbl">
            <a:solidFill>
              <a:schemeClr val="accent1"/>
            </a:solidFill>
          </a:ln>
        </p:spPr>
        <p:txBody>
          <a:bodyPr wrap="square" rtlCol="0">
            <a:spAutoFit/>
          </a:bodyPr>
          <a:lstStyle/>
          <a:p>
            <a:r>
              <a:rPr kumimoji="1" lang="en-US" altLang="ja-JP" sz="3200" smtClean="0">
                <a:effectLst>
                  <a:outerShdw blurRad="38100" dist="38100" dir="2700000" algn="tl">
                    <a:srgbClr val="000000">
                      <a:alpha val="43137"/>
                    </a:srgbClr>
                  </a:outerShdw>
                </a:effectLst>
              </a:rPr>
              <a:t>【</a:t>
            </a:r>
            <a:r>
              <a:rPr kumimoji="1" lang="ja-JP" altLang="en-US" sz="3200" smtClean="0">
                <a:effectLst>
                  <a:outerShdw blurRad="38100" dist="38100" dir="2700000" algn="tl">
                    <a:srgbClr val="000000">
                      <a:alpha val="43137"/>
                    </a:srgbClr>
                  </a:outerShdw>
                </a:effectLst>
              </a:rPr>
              <a:t>以下の</a:t>
            </a:r>
            <a:r>
              <a:rPr kumimoji="1" lang="ja-JP" altLang="en-US" sz="3200" dirty="0" smtClean="0">
                <a:effectLst>
                  <a:outerShdw blurRad="38100" dist="38100" dir="2700000" algn="tl">
                    <a:srgbClr val="000000">
                      <a:alpha val="43137"/>
                    </a:srgbClr>
                  </a:outerShdw>
                </a:effectLst>
              </a:rPr>
              <a:t>スライド</a:t>
            </a:r>
            <a:r>
              <a:rPr lang="en-US" altLang="ja-JP" sz="3200" dirty="0">
                <a:effectLst>
                  <a:outerShdw blurRad="38100" dist="38100" dir="2700000" algn="tl">
                    <a:srgbClr val="000000">
                      <a:alpha val="43137"/>
                    </a:srgbClr>
                  </a:outerShdw>
                </a:effectLst>
              </a:rPr>
              <a:t>】</a:t>
            </a:r>
            <a:endParaRPr kumimoji="1" lang="ja-JP" altLang="en-US" sz="3200" dirty="0" smtClean="0">
              <a:effectLst>
                <a:outerShdw blurRad="38100" dist="38100" dir="2700000" algn="tl">
                  <a:srgbClr val="000000">
                    <a:alpha val="43137"/>
                  </a:srgbClr>
                </a:outerShdw>
              </a:effectLst>
            </a:endParaRPr>
          </a:p>
          <a:p>
            <a:r>
              <a:rPr lang="ja-JP" altLang="en-US" sz="3200" dirty="0" smtClean="0">
                <a:effectLst>
                  <a:outerShdw blurRad="38100" dist="38100" dir="2700000" algn="tl">
                    <a:srgbClr val="000000">
                      <a:alpha val="43137"/>
                    </a:srgbClr>
                  </a:outerShdw>
                </a:effectLst>
              </a:rPr>
              <a:t>　</a:t>
            </a:r>
            <a:r>
              <a:rPr lang="ja-JP" altLang="en-US" sz="3200" dirty="0">
                <a:effectLst>
                  <a:outerShdw blurRad="38100" dist="38100" dir="2700000" algn="tl">
                    <a:srgbClr val="000000">
                      <a:alpha val="43137"/>
                    </a:srgbClr>
                  </a:outerShdw>
                </a:effectLst>
              </a:rPr>
              <a:t>編集、加工は自由</a:t>
            </a:r>
            <a:r>
              <a:rPr lang="ja-JP" altLang="en-US" sz="3200" dirty="0" smtClean="0">
                <a:effectLst>
                  <a:outerShdw blurRad="38100" dist="38100" dir="2700000" algn="tl">
                    <a:srgbClr val="000000">
                      <a:alpha val="43137"/>
                    </a:srgbClr>
                  </a:outerShdw>
                </a:effectLst>
              </a:rPr>
              <a:t>ですが、</a:t>
            </a:r>
            <a:endParaRPr lang="ja-JP" altLang="en-US" sz="3200" dirty="0">
              <a:effectLst>
                <a:outerShdw blurRad="38100" dist="38100" dir="2700000" algn="tl">
                  <a:srgbClr val="000000">
                    <a:alpha val="43137"/>
                  </a:srgbClr>
                </a:outerShdw>
              </a:effectLst>
            </a:endParaRPr>
          </a:p>
          <a:p>
            <a:r>
              <a:rPr lang="ja-JP" altLang="en-US" sz="3200" dirty="0" smtClean="0">
                <a:effectLst>
                  <a:outerShdw blurRad="38100" dist="38100" dir="2700000" algn="tl">
                    <a:srgbClr val="000000">
                      <a:alpha val="43137"/>
                    </a:srgbClr>
                  </a:outerShdw>
                </a:effectLst>
              </a:rPr>
              <a:t>　正確性、著作権に注意してください</a:t>
            </a:r>
          </a:p>
        </p:txBody>
      </p:sp>
    </p:spTree>
    <p:extLst>
      <p:ext uri="{BB962C8B-B14F-4D97-AF65-F5344CB8AC3E}">
        <p14:creationId xmlns:p14="http://schemas.microsoft.com/office/powerpoint/2010/main" val="2550237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暑い日数の経年変化（熊谷）</a:t>
            </a:r>
            <a:endParaRPr kumimoji="1" lang="ja-JP" altLang="en-US" dirty="0"/>
          </a:p>
        </p:txBody>
      </p:sp>
      <p:grpSp>
        <p:nvGrpSpPr>
          <p:cNvPr id="6" name="グループ化 5"/>
          <p:cNvGrpSpPr/>
          <p:nvPr/>
        </p:nvGrpSpPr>
        <p:grpSpPr>
          <a:xfrm>
            <a:off x="375143" y="1034903"/>
            <a:ext cx="8393715" cy="5778853"/>
            <a:chOff x="375143" y="1079147"/>
            <a:chExt cx="8393715" cy="5778853"/>
          </a:xfrm>
        </p:grpSpPr>
        <p:pic>
          <p:nvPicPr>
            <p:cNvPr id="4" name="図 3"/>
            <p:cNvPicPr>
              <a:picLocks noChangeAspect="1"/>
            </p:cNvPicPr>
            <p:nvPr/>
          </p:nvPicPr>
          <p:blipFill rotWithShape="1">
            <a:blip r:embed="rId3"/>
            <a:srcRect t="8957" b="-8957"/>
            <a:stretch/>
          </p:blipFill>
          <p:spPr>
            <a:xfrm>
              <a:off x="375143" y="1104901"/>
              <a:ext cx="8393715" cy="5753099"/>
            </a:xfrm>
            <a:prstGeom prst="rect">
              <a:avLst/>
            </a:prstGeom>
          </p:spPr>
        </p:pic>
        <p:sp>
          <p:nvSpPr>
            <p:cNvPr id="5" name="テキスト ボックス 4"/>
            <p:cNvSpPr txBox="1"/>
            <p:nvPr/>
          </p:nvSpPr>
          <p:spPr>
            <a:xfrm>
              <a:off x="592392" y="1079147"/>
              <a:ext cx="437882"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日</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7" name="Rectangle 8"/>
          <p:cNvSpPr>
            <a:spLocks noChangeArrowheads="1"/>
          </p:cNvSpPr>
          <p:nvPr/>
        </p:nvSpPr>
        <p:spPr bwMode="auto">
          <a:xfrm>
            <a:off x="1" y="6217608"/>
            <a:ext cx="91439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a:spcBef>
                <a:spcPct val="0"/>
              </a:spcBef>
            </a:pP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猛暑日は</a:t>
            </a:r>
            <a:r>
              <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年あたり</a:t>
            </a:r>
            <a:r>
              <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1.6</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日増加 （</a:t>
            </a:r>
            <a:r>
              <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1950</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年以降では</a:t>
            </a:r>
            <a:r>
              <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年で</a:t>
            </a:r>
            <a:r>
              <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3.2</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日増加）</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7"/>
          <p:cNvSpPr>
            <a:spLocks noGrp="1"/>
          </p:cNvSpPr>
          <p:nvPr>
            <p:ph type="sldNum" sz="quarter" idx="10"/>
          </p:nvPr>
        </p:nvSpPr>
        <p:spPr/>
        <p:txBody>
          <a:bodyPr/>
          <a:lstStyle/>
          <a:p>
            <a:r>
              <a:rPr lang="en-US" altLang="ja-JP" dirty="0" smtClean="0"/>
              <a:t>9</a:t>
            </a:r>
            <a:endParaRPr lang="ja-JP" altLang="en-US" dirty="0"/>
          </a:p>
        </p:txBody>
      </p:sp>
      <p:sp>
        <p:nvSpPr>
          <p:cNvPr id="10" name="Text Box 5"/>
          <p:cNvSpPr txBox="1">
            <a:spLocks noChangeArrowheads="1"/>
          </p:cNvSpPr>
          <p:nvPr/>
        </p:nvSpPr>
        <p:spPr bwMode="auto">
          <a:xfrm>
            <a:off x="5766619" y="6604084"/>
            <a:ext cx="29074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熊谷地方気象台提供の気象データをもとに作成</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8544059" y="5349728"/>
            <a:ext cx="437882"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年</a:t>
            </a:r>
            <a:endParaRPr kumimoji="1" lang="ja-JP" altLang="en-US" sz="12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607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夏季の関東平野の暑さの予測</a:t>
            </a:r>
            <a:endParaRPr kumimoji="1" lang="ja-JP" altLang="en-US" dirty="0"/>
          </a:p>
        </p:txBody>
      </p:sp>
      <p:sp>
        <p:nvSpPr>
          <p:cNvPr id="12" name="Text Box 5"/>
          <p:cNvSpPr txBox="1">
            <a:spLocks noChangeArrowheads="1"/>
          </p:cNvSpPr>
          <p:nvPr/>
        </p:nvSpPr>
        <p:spPr bwMode="auto">
          <a:xfrm>
            <a:off x="5036551" y="6593723"/>
            <a:ext cx="36391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出展：気象庁</a:t>
            </a:r>
            <a:r>
              <a:rPr lang="ja-JP" altLang="en-US" sz="1050" dirty="0">
                <a:solidFill>
                  <a:srgbClr val="000000"/>
                </a:solidFill>
                <a:latin typeface="ＭＳ Ｐゴシック" panose="020B0600070205080204" pitchFamily="50" charset="-128"/>
                <a:ea typeface="ＭＳ Ｐゴシック" panose="020B0600070205080204" pitchFamily="50" charset="-128"/>
              </a:rPr>
              <a:t>「地球温暖化予測</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情報」 第６巻</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2005</a:t>
            </a:r>
            <a:r>
              <a:rPr lang="ja-JP" altLang="en-US" sz="1050" dirty="0" err="1" smtClean="0">
                <a:solidFill>
                  <a:srgbClr val="000000"/>
                </a:solidFill>
                <a:latin typeface="ＭＳ Ｐゴシック" panose="020B0600070205080204" pitchFamily="50" charset="-128"/>
                <a:ea typeface="ＭＳ Ｐゴシック" panose="020B0600070205080204" pitchFamily="50" charset="-128"/>
              </a:rPr>
              <a:t>、</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第</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8</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巻</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2013</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5" name="グループ化 4"/>
          <p:cNvGrpSpPr/>
          <p:nvPr/>
        </p:nvGrpSpPr>
        <p:grpSpPr>
          <a:xfrm>
            <a:off x="111950" y="1135623"/>
            <a:ext cx="8433492" cy="5457855"/>
            <a:chOff x="111950" y="1135623"/>
            <a:chExt cx="8433492" cy="5457855"/>
          </a:xfrm>
        </p:grpSpPr>
        <p:pic>
          <p:nvPicPr>
            <p:cNvPr id="13" name="Picture 14" descr="kion2-3"/>
            <p:cNvPicPr>
              <a:picLocks noChangeAspect="1" noChangeArrowheads="1"/>
            </p:cNvPicPr>
            <p:nvPr/>
          </p:nvPicPr>
          <p:blipFill>
            <a:blip r:embed="rId3" cstate="print">
              <a:lum bright="4000"/>
              <a:extLst>
                <a:ext uri="{28A0092B-C50C-407E-A947-70E740481C1C}">
                  <a14:useLocalDpi xmlns:a14="http://schemas.microsoft.com/office/drawing/2010/main" val="0"/>
                </a:ext>
              </a:extLst>
            </a:blip>
            <a:srcRect t="4893" r="4735"/>
            <a:stretch>
              <a:fillRect/>
            </a:stretch>
          </p:blipFill>
          <p:spPr bwMode="auto">
            <a:xfrm>
              <a:off x="111950" y="1135623"/>
              <a:ext cx="62230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3300"/>
                  </a:solidFill>
                  <a:miter lim="800000"/>
                  <a:headEnd/>
                  <a:tailEnd/>
                </a14:hiddenLine>
              </a:ext>
            </a:extLst>
          </p:spPr>
        </p:pic>
        <p:pic>
          <p:nvPicPr>
            <p:cNvPr id="15" name="Picture 13" descr="kion2-2"/>
            <p:cNvPicPr>
              <a:picLocks noChangeAspect="1" noChangeArrowheads="1"/>
            </p:cNvPicPr>
            <p:nvPr/>
          </p:nvPicPr>
          <p:blipFill>
            <a:blip r:embed="rId4" cstate="print">
              <a:lum bright="4000"/>
              <a:extLst>
                <a:ext uri="{28A0092B-C50C-407E-A947-70E740481C1C}">
                  <a14:useLocalDpi xmlns:a14="http://schemas.microsoft.com/office/drawing/2010/main" val="0"/>
                </a:ext>
              </a:extLst>
            </a:blip>
            <a:srcRect t="4929" r="4869"/>
            <a:stretch>
              <a:fillRect/>
            </a:stretch>
          </p:blipFill>
          <p:spPr bwMode="auto">
            <a:xfrm>
              <a:off x="194500" y="3583548"/>
              <a:ext cx="6097587" cy="2579688"/>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rgbClr val="003300"/>
                  </a:solidFill>
                  <a:miter lim="800000"/>
                  <a:headEnd/>
                  <a:tailEnd/>
                </a14:hiddenLine>
              </a:ext>
            </a:extLst>
          </p:spPr>
        </p:pic>
        <p:sp>
          <p:nvSpPr>
            <p:cNvPr id="16" name="Oval 11"/>
            <p:cNvSpPr>
              <a:spLocks noChangeArrowheads="1"/>
            </p:cNvSpPr>
            <p:nvPr/>
          </p:nvSpPr>
          <p:spPr bwMode="auto">
            <a:xfrm>
              <a:off x="6168955" y="2459824"/>
              <a:ext cx="2376487" cy="973138"/>
            </a:xfrm>
            <a:prstGeom prst="ellipse">
              <a:avLst/>
            </a:prstGeom>
            <a:solidFill>
              <a:srgbClr val="FFCC99">
                <a:alpha val="50000"/>
              </a:srgbClr>
            </a:solidFill>
            <a:ln w="19050" algn="ctr">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lstStyle/>
            <a:p>
              <a:pPr algn="ctr" fontAlgn="base">
                <a:spcBef>
                  <a:spcPct val="0"/>
                </a:spcBef>
                <a:spcAft>
                  <a:spcPct val="0"/>
                </a:spcAft>
              </a:pPr>
              <a:r>
                <a:rPr lang="ja-JP" altLang="en-US" sz="2000" b="1" dirty="0">
                  <a:solidFill>
                    <a:srgbClr val="000000"/>
                  </a:solidFill>
                  <a:latin typeface="Times New Roman" panose="02020603050405020304" pitchFamily="18" charset="0"/>
                  <a:ea typeface="ＭＳ Ｐゴシック" panose="020B0600070205080204" pitchFamily="50" charset="-128"/>
                </a:rPr>
                <a:t>午前５時頃の</a:t>
              </a:r>
            </a:p>
            <a:p>
              <a:pPr algn="ctr" fontAlgn="base">
                <a:spcBef>
                  <a:spcPct val="0"/>
                </a:spcBef>
                <a:spcAft>
                  <a:spcPct val="0"/>
                </a:spcAft>
              </a:pPr>
              <a:r>
                <a:rPr lang="ja-JP" altLang="en-US" sz="2000" b="1" dirty="0">
                  <a:solidFill>
                    <a:srgbClr val="000000"/>
                  </a:solidFill>
                  <a:latin typeface="Times New Roman" panose="02020603050405020304" pitchFamily="18" charset="0"/>
                  <a:ea typeface="ＭＳ Ｐゴシック" panose="020B0600070205080204" pitchFamily="50" charset="-128"/>
                </a:rPr>
                <a:t>気温分布</a:t>
              </a:r>
            </a:p>
          </p:txBody>
        </p:sp>
        <p:sp>
          <p:nvSpPr>
            <p:cNvPr id="17" name="Oval 10"/>
            <p:cNvSpPr>
              <a:spLocks noChangeArrowheads="1"/>
            </p:cNvSpPr>
            <p:nvPr/>
          </p:nvSpPr>
          <p:spPr bwMode="auto">
            <a:xfrm>
              <a:off x="6168955" y="3721256"/>
              <a:ext cx="2376487" cy="973137"/>
            </a:xfrm>
            <a:prstGeom prst="ellipse">
              <a:avLst/>
            </a:prstGeom>
            <a:solidFill>
              <a:srgbClr val="FF99CC">
                <a:alpha val="50000"/>
              </a:srgbClr>
            </a:solid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lstStyle/>
            <a:p>
              <a:pPr algn="ctr" fontAlgn="base">
                <a:spcBef>
                  <a:spcPct val="0"/>
                </a:spcBef>
                <a:spcAft>
                  <a:spcPct val="0"/>
                </a:spcAft>
              </a:pPr>
              <a:r>
                <a:rPr lang="ja-JP" altLang="en-US" sz="2000" b="1" dirty="0">
                  <a:solidFill>
                    <a:srgbClr val="000000"/>
                  </a:solidFill>
                  <a:latin typeface="Times New Roman" panose="02020603050405020304" pitchFamily="18" charset="0"/>
                  <a:ea typeface="ＭＳ Ｐゴシック" panose="020B0600070205080204" pitchFamily="50" charset="-128"/>
                </a:rPr>
                <a:t>午後２時頃の</a:t>
              </a:r>
            </a:p>
            <a:p>
              <a:pPr algn="ctr" fontAlgn="base">
                <a:spcBef>
                  <a:spcPct val="0"/>
                </a:spcBef>
                <a:spcAft>
                  <a:spcPct val="0"/>
                </a:spcAft>
              </a:pPr>
              <a:r>
                <a:rPr lang="ja-JP" altLang="en-US" sz="2000" b="1" dirty="0">
                  <a:solidFill>
                    <a:srgbClr val="000000"/>
                  </a:solidFill>
                  <a:latin typeface="Times New Roman" panose="02020603050405020304" pitchFamily="18" charset="0"/>
                  <a:ea typeface="ＭＳ Ｐゴシック" panose="020B0600070205080204" pitchFamily="50" charset="-128"/>
                </a:rPr>
                <a:t>気温分布</a:t>
              </a:r>
            </a:p>
          </p:txBody>
        </p:sp>
        <p:sp>
          <p:nvSpPr>
            <p:cNvPr id="18" name="Text Box 8"/>
            <p:cNvSpPr txBox="1">
              <a:spLocks noChangeArrowheads="1"/>
            </p:cNvSpPr>
            <p:nvPr/>
          </p:nvSpPr>
          <p:spPr bwMode="auto">
            <a:xfrm>
              <a:off x="4048375" y="6193368"/>
              <a:ext cx="1563248" cy="400110"/>
            </a:xfrm>
            <a:prstGeom prst="rect">
              <a:avLst/>
            </a:prstGeom>
            <a:solidFill>
              <a:srgbClr val="FFFFCC"/>
            </a:solidFill>
            <a:ln w="381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fontAlgn="base">
                <a:spcBef>
                  <a:spcPct val="0"/>
                </a:spcBef>
                <a:spcAft>
                  <a:spcPct val="0"/>
                </a:spcAft>
              </a:pPr>
              <a:r>
                <a:rPr lang="ja-JP" altLang="en-US" sz="2000" b="1" dirty="0">
                  <a:solidFill>
                    <a:srgbClr val="000000"/>
                  </a:solidFill>
                  <a:latin typeface="ＭＳ Ｐゴシック" panose="020B0600070205080204" pitchFamily="50" charset="-128"/>
                  <a:ea typeface="ＭＳ Ｐゴシック" panose="020B0600070205080204" pitchFamily="50" charset="-128"/>
                </a:rPr>
                <a:t>　</a:t>
              </a:r>
              <a:r>
                <a:rPr lang="en-US" altLang="ja-JP" sz="2000" b="1" dirty="0" smtClean="0">
                  <a:solidFill>
                    <a:srgbClr val="000000"/>
                  </a:solidFill>
                  <a:latin typeface="ＭＳ Ｐゴシック" panose="020B0600070205080204" pitchFamily="50" charset="-128"/>
                  <a:ea typeface="ＭＳ Ｐゴシック" panose="020B0600070205080204" pitchFamily="50" charset="-128"/>
                </a:rPr>
                <a:t>2100</a:t>
              </a:r>
              <a:r>
                <a:rPr lang="ja-JP" altLang="en-US" sz="2000" b="1" dirty="0">
                  <a:solidFill>
                    <a:srgbClr val="000000"/>
                  </a:solidFill>
                  <a:latin typeface="ＭＳ Ｐゴシック" panose="020B0600070205080204" pitchFamily="50" charset="-128"/>
                  <a:ea typeface="ＭＳ Ｐゴシック" panose="020B0600070205080204" pitchFamily="50" charset="-128"/>
                </a:rPr>
                <a:t>年頃　</a:t>
              </a:r>
              <a:endParaRPr lang="ja-JP" altLang="en-US" sz="2000" dirty="0">
                <a:solidFill>
                  <a:srgbClr val="000000"/>
                </a:solidFill>
                <a:latin typeface="ＭＳ Ｐゴシック" panose="020B0600070205080204" pitchFamily="50" charset="-128"/>
                <a:ea typeface="ＭＳ Ｐゴシック" panose="020B0600070205080204" pitchFamily="50" charset="-128"/>
              </a:endParaRPr>
            </a:p>
          </p:txBody>
        </p:sp>
        <p:sp>
          <p:nvSpPr>
            <p:cNvPr id="19" name="Text Box 9"/>
            <p:cNvSpPr txBox="1">
              <a:spLocks noChangeArrowheads="1"/>
            </p:cNvSpPr>
            <p:nvPr/>
          </p:nvSpPr>
          <p:spPr bwMode="auto">
            <a:xfrm>
              <a:off x="803526" y="6193368"/>
              <a:ext cx="1563248" cy="400110"/>
            </a:xfrm>
            <a:prstGeom prst="rect">
              <a:avLst/>
            </a:prstGeom>
            <a:solidFill>
              <a:srgbClr val="FFFFCC"/>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fontAlgn="base">
                <a:spcBef>
                  <a:spcPct val="0"/>
                </a:spcBef>
                <a:spcAft>
                  <a:spcPct val="0"/>
                </a:spcAft>
              </a:pPr>
              <a:r>
                <a:rPr lang="ja-JP" altLang="en-US" sz="2000" b="1" dirty="0">
                  <a:solidFill>
                    <a:srgbClr val="000000"/>
                  </a:solidFill>
                  <a:latin typeface="ＭＳ Ｐゴシック" panose="020B0600070205080204" pitchFamily="50" charset="-128"/>
                  <a:ea typeface="ＭＳ Ｐゴシック" panose="020B0600070205080204" pitchFamily="50" charset="-128"/>
                </a:rPr>
                <a:t>　</a:t>
              </a:r>
              <a:r>
                <a:rPr lang="en-US" altLang="ja-JP" sz="2000" b="1" dirty="0" smtClean="0">
                  <a:solidFill>
                    <a:srgbClr val="000000"/>
                  </a:solidFill>
                  <a:latin typeface="ＭＳ Ｐゴシック" panose="020B0600070205080204" pitchFamily="50" charset="-128"/>
                  <a:ea typeface="ＭＳ Ｐゴシック" panose="020B0600070205080204" pitchFamily="50" charset="-128"/>
                </a:rPr>
                <a:t>2000</a:t>
              </a:r>
              <a:r>
                <a:rPr lang="ja-JP" altLang="en-US" sz="2000" b="1" dirty="0" smtClean="0">
                  <a:solidFill>
                    <a:srgbClr val="000000"/>
                  </a:solidFill>
                  <a:latin typeface="ＭＳ Ｐゴシック" panose="020B0600070205080204" pitchFamily="50" charset="-128"/>
                  <a:ea typeface="ＭＳ Ｐゴシック" panose="020B0600070205080204" pitchFamily="50" charset="-128"/>
                </a:rPr>
                <a:t>年頃</a:t>
              </a:r>
              <a:r>
                <a:rPr lang="ja-JP" altLang="en-US" sz="2000" b="1" dirty="0">
                  <a:solidFill>
                    <a:srgbClr val="000000"/>
                  </a:solidFill>
                  <a:latin typeface="ＭＳ Ｐゴシック" panose="020B0600070205080204" pitchFamily="50" charset="-128"/>
                  <a:ea typeface="ＭＳ Ｐゴシック" panose="020B0600070205080204" pitchFamily="50" charset="-128"/>
                </a:rPr>
                <a:t>　</a:t>
              </a:r>
              <a:endParaRPr lang="ja-JP" altLang="en-US" sz="2000" dirty="0">
                <a:solidFill>
                  <a:srgbClr val="000000"/>
                </a:solidFill>
                <a:latin typeface="ＭＳ Ｐゴシック" panose="020B0600070205080204" pitchFamily="50" charset="-128"/>
                <a:ea typeface="ＭＳ Ｐゴシック" panose="020B0600070205080204" pitchFamily="50" charset="-128"/>
              </a:endParaRPr>
            </a:p>
          </p:txBody>
        </p:sp>
      </p:grpSp>
      <p:sp>
        <p:nvSpPr>
          <p:cNvPr id="3" name="テキスト ボックス 2"/>
          <p:cNvSpPr txBox="1"/>
          <p:nvPr/>
        </p:nvSpPr>
        <p:spPr>
          <a:xfrm>
            <a:off x="6475616" y="4974765"/>
            <a:ext cx="2209442" cy="1200329"/>
          </a:xfrm>
          <a:prstGeom prst="rect">
            <a:avLst/>
          </a:prstGeom>
          <a:noFill/>
        </p:spPr>
        <p:txBody>
          <a:bodyPr wrap="square" rtlCol="0">
            <a:spAutoFit/>
          </a:bodyPr>
          <a:lstStyle/>
          <a:p>
            <a:r>
              <a:rPr lang="ja-JP" altLang="en-US" dirty="0">
                <a:solidFill>
                  <a:srgbClr val="FF0000"/>
                </a:solidFill>
                <a:latin typeface="HGS創英角ｺﾞｼｯｸUB" panose="020B0900000000000000" pitchFamily="50" charset="-128"/>
                <a:ea typeface="HGS創英角ｺﾞｼｯｸUB" panose="020B0900000000000000" pitchFamily="50" charset="-128"/>
              </a:rPr>
              <a:t>将来的</a:t>
            </a:r>
            <a:r>
              <a:rPr lang="ja-JP" altLang="en-US" dirty="0" smtClean="0">
                <a:solidFill>
                  <a:srgbClr val="FF0000"/>
                </a:solidFill>
                <a:latin typeface="HGS創英角ｺﾞｼｯｸUB" panose="020B0900000000000000" pitchFamily="50" charset="-128"/>
                <a:ea typeface="HGS創英角ｺﾞｼｯｸUB" panose="020B0900000000000000" pitchFamily="50" charset="-128"/>
              </a:rPr>
              <a:t>に、夏季</a:t>
            </a:r>
            <a:r>
              <a:rPr lang="ja-JP" altLang="en-US" dirty="0">
                <a:solidFill>
                  <a:srgbClr val="FF0000"/>
                </a:solidFill>
                <a:latin typeface="HGS創英角ｺﾞｼｯｸUB" panose="020B0900000000000000" pitchFamily="50" charset="-128"/>
                <a:ea typeface="HGS創英角ｺﾞｼｯｸUB" panose="020B0900000000000000" pitchFamily="50" charset="-128"/>
              </a:rPr>
              <a:t>の極端な高温の日の最高気温は</a:t>
            </a:r>
            <a:r>
              <a:rPr lang="ja-JP" altLang="en-US" dirty="0" smtClean="0">
                <a:solidFill>
                  <a:srgbClr val="FF0000"/>
                </a:solidFill>
                <a:latin typeface="HGS創英角ｺﾞｼｯｸUB" panose="020B0900000000000000" pitchFamily="50" charset="-128"/>
                <a:ea typeface="HGS創英角ｺﾞｼｯｸUB" panose="020B0900000000000000" pitchFamily="50" charset="-128"/>
              </a:rPr>
              <a:t>、</a:t>
            </a:r>
          </a:p>
          <a:p>
            <a:r>
              <a:rPr lang="en-US" altLang="ja-JP" dirty="0" smtClean="0">
                <a:solidFill>
                  <a:srgbClr val="FF0000"/>
                </a:solidFill>
                <a:latin typeface="HGS創英角ｺﾞｼｯｸUB" panose="020B0900000000000000" pitchFamily="50" charset="-128"/>
                <a:ea typeface="HGS創英角ｺﾞｼｯｸUB" panose="020B0900000000000000" pitchFamily="50" charset="-128"/>
              </a:rPr>
              <a:t>2</a:t>
            </a:r>
            <a:r>
              <a:rPr lang="ja-JP" altLang="en-US" dirty="0">
                <a:solidFill>
                  <a:srgbClr val="FF0000"/>
                </a:solidFill>
                <a:latin typeface="HGS創英角ｺﾞｼｯｸUB" panose="020B0900000000000000" pitchFamily="50" charset="-128"/>
                <a:ea typeface="HGS創英角ｺﾞｼｯｸUB" panose="020B0900000000000000" pitchFamily="50" charset="-128"/>
              </a:rPr>
              <a:t>～</a:t>
            </a:r>
            <a:r>
              <a:rPr lang="en-US" altLang="ja-JP" dirty="0">
                <a:solidFill>
                  <a:srgbClr val="FF0000"/>
                </a:solidFill>
                <a:latin typeface="HGS創英角ｺﾞｼｯｸUB" panose="020B0900000000000000" pitchFamily="50" charset="-128"/>
                <a:ea typeface="HGS創英角ｺﾞｼｯｸUB" panose="020B0900000000000000" pitchFamily="50" charset="-128"/>
              </a:rPr>
              <a:t>3</a:t>
            </a:r>
            <a:r>
              <a:rPr lang="en-US" altLang="ja-JP" dirty="0" smtClean="0">
                <a:solidFill>
                  <a:srgbClr val="FF0000"/>
                </a:solidFill>
                <a:latin typeface="HGS創英角ｺﾞｼｯｸUB" panose="020B0900000000000000" pitchFamily="50" charset="-128"/>
                <a:ea typeface="HGS創英角ｺﾞｼｯｸUB" panose="020B0900000000000000" pitchFamily="50" charset="-128"/>
              </a:rPr>
              <a:t>℃</a:t>
            </a:r>
            <a:r>
              <a:rPr lang="ja-JP" altLang="en-US" dirty="0" smtClean="0">
                <a:solidFill>
                  <a:srgbClr val="FF0000"/>
                </a:solidFill>
                <a:latin typeface="HGS創英角ｺﾞｼｯｸUB" panose="020B0900000000000000" pitchFamily="50" charset="-128"/>
                <a:ea typeface="HGS創英角ｺﾞｼｯｸUB" panose="020B0900000000000000" pitchFamily="50" charset="-128"/>
              </a:rPr>
              <a:t>上昇と予測</a:t>
            </a:r>
            <a:endParaRPr kumimoji="1" lang="ja-JP" altLang="en-US"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4" name="スライド番号プレースホルダー 3"/>
          <p:cNvSpPr>
            <a:spLocks noGrp="1"/>
          </p:cNvSpPr>
          <p:nvPr>
            <p:ph type="sldNum" sz="quarter" idx="10"/>
          </p:nvPr>
        </p:nvSpPr>
        <p:spPr/>
        <p:txBody>
          <a:bodyPr/>
          <a:lstStyle/>
          <a:p>
            <a:r>
              <a:rPr lang="en-US" altLang="ja-JP" dirty="0" smtClean="0"/>
              <a:t>10</a:t>
            </a:r>
            <a:endParaRPr lang="ja-JP" altLang="en-US" dirty="0"/>
          </a:p>
        </p:txBody>
      </p:sp>
    </p:spTree>
    <p:extLst>
      <p:ext uri="{BB962C8B-B14F-4D97-AF65-F5344CB8AC3E}">
        <p14:creationId xmlns:p14="http://schemas.microsoft.com/office/powerpoint/2010/main" val="39472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404" y="5113473"/>
            <a:ext cx="1351596" cy="1758174"/>
          </a:xfrm>
          <a:prstGeom prst="rect">
            <a:avLst/>
          </a:prstGeom>
        </p:spPr>
      </p:pic>
      <p:sp>
        <p:nvSpPr>
          <p:cNvPr id="5" name="テキスト ボックス 4"/>
          <p:cNvSpPr txBox="1"/>
          <p:nvPr/>
        </p:nvSpPr>
        <p:spPr>
          <a:xfrm>
            <a:off x="1375896" y="5785728"/>
            <a:ext cx="6196889" cy="830997"/>
          </a:xfrm>
          <a:prstGeom prst="rect">
            <a:avLst/>
          </a:prstGeom>
          <a:noFill/>
        </p:spPr>
        <p:txBody>
          <a:bodyPr wrap="square" rtlCol="0">
            <a:spAutoFit/>
          </a:bodyPr>
          <a:lstStyle/>
          <a:p>
            <a:r>
              <a:rPr lang="ja-JP" altLang="en-US" sz="2400" dirty="0">
                <a:solidFill>
                  <a:srgbClr val="663300"/>
                </a:solidFill>
              </a:rPr>
              <a:t>　</a:t>
            </a:r>
            <a:r>
              <a:rPr lang="ja-JP" altLang="en-US" sz="2400" dirty="0" smtClean="0">
                <a:solidFill>
                  <a:srgbClr val="663300"/>
                </a:solidFill>
              </a:rPr>
              <a:t>　</a:t>
            </a:r>
            <a:r>
              <a:rPr kumimoji="1" lang="ja-JP" altLang="en-US" sz="2400" dirty="0" smtClean="0">
                <a:solidFill>
                  <a:srgbClr val="663300"/>
                </a:solidFill>
              </a:rPr>
              <a:t>温暖化防止のための活動を</a:t>
            </a:r>
          </a:p>
          <a:p>
            <a:r>
              <a:rPr kumimoji="1" lang="ja-JP" altLang="en-US" sz="2400" dirty="0" smtClean="0">
                <a:solidFill>
                  <a:srgbClr val="663300"/>
                </a:solidFill>
              </a:rPr>
              <a:t>　　　　　　　引き続き推進します</a:t>
            </a:r>
            <a:endParaRPr kumimoji="1" lang="ja-JP" altLang="en-US" sz="2400" dirty="0">
              <a:solidFill>
                <a:srgbClr val="663300"/>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529" y="3362601"/>
            <a:ext cx="2325990" cy="173722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9614" y="3366424"/>
            <a:ext cx="2311201" cy="1733401"/>
          </a:xfrm>
          <a:prstGeom prst="rect">
            <a:avLst/>
          </a:prstGeom>
        </p:spPr>
      </p:pic>
      <p:pic>
        <p:nvPicPr>
          <p:cNvPr id="8" name="図 7"/>
          <p:cNvPicPr>
            <a:picLocks noChangeAspect="1"/>
          </p:cNvPicPr>
          <p:nvPr/>
        </p:nvPicPr>
        <p:blipFill rotWithShape="1">
          <a:blip r:embed="rId6">
            <a:extLst>
              <a:ext uri="{28A0092B-C50C-407E-A947-70E740481C1C}">
                <a14:useLocalDpi xmlns:a14="http://schemas.microsoft.com/office/drawing/2010/main" val="0"/>
              </a:ext>
            </a:extLst>
          </a:blip>
          <a:srcRect r="15385"/>
          <a:stretch/>
        </p:blipFill>
        <p:spPr>
          <a:xfrm>
            <a:off x="261531" y="3358353"/>
            <a:ext cx="2455904" cy="1741472"/>
          </a:xfrm>
          <a:prstGeom prst="rect">
            <a:avLst/>
          </a:prstGeom>
        </p:spPr>
      </p:pic>
      <p:sp>
        <p:nvSpPr>
          <p:cNvPr id="9" name="Footer Placeholder 8"/>
          <p:cNvSpPr txBox="1">
            <a:spLocks/>
          </p:cNvSpPr>
          <p:nvPr/>
        </p:nvSpPr>
        <p:spPr>
          <a:xfrm>
            <a:off x="5228823" y="5116235"/>
            <a:ext cx="2343962" cy="523220"/>
          </a:xfrm>
          <a:prstGeom prst="rect">
            <a:avLst/>
          </a:prstGeom>
        </p:spPr>
        <p:txBody>
          <a:bodyPr wrap="square"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smtClean="0">
                <a:solidFill>
                  <a:srgbClr val="663300"/>
                </a:solidFill>
                <a:latin typeface="HGPｺﾞｼｯｸE" panose="020B0900000000000000" pitchFamily="50" charset="-128"/>
                <a:ea typeface="HGPｺﾞｼｯｸE" panose="020B0900000000000000" pitchFamily="50" charset="-128"/>
              </a:rPr>
              <a:t>エコライフフェアでの</a:t>
            </a:r>
          </a:p>
          <a:p>
            <a:pPr algn="ctr"/>
            <a:r>
              <a:rPr lang="ja-JP" altLang="en-US" sz="1400" dirty="0" smtClean="0">
                <a:solidFill>
                  <a:srgbClr val="663300"/>
                </a:solidFill>
                <a:latin typeface="HGPｺﾞｼｯｸE" panose="020B0900000000000000" pitchFamily="50" charset="-128"/>
                <a:ea typeface="HGPｺﾞｼｯｸE" panose="020B0900000000000000" pitchFamily="50" charset="-128"/>
              </a:rPr>
              <a:t>エコドライブ体験</a:t>
            </a:r>
            <a:endParaRPr lang="ja-JP" altLang="en-US" sz="1400" dirty="0">
              <a:solidFill>
                <a:srgbClr val="663300"/>
              </a:solidFill>
              <a:latin typeface="HGPｺﾞｼｯｸE" panose="020B0900000000000000" pitchFamily="50" charset="-128"/>
              <a:ea typeface="HGPｺﾞｼｯｸE" panose="020B0900000000000000" pitchFamily="50" charset="-128"/>
            </a:endParaRPr>
          </a:p>
        </p:txBody>
      </p:sp>
      <p:sp>
        <p:nvSpPr>
          <p:cNvPr id="10" name="Footer Placeholder 8"/>
          <p:cNvSpPr txBox="1">
            <a:spLocks/>
          </p:cNvSpPr>
          <p:nvPr/>
        </p:nvSpPr>
        <p:spPr>
          <a:xfrm>
            <a:off x="2810529" y="5116235"/>
            <a:ext cx="2325990" cy="523220"/>
          </a:xfrm>
          <a:prstGeom prst="rect">
            <a:avLst/>
          </a:prstGeom>
        </p:spPr>
        <p:txBody>
          <a:bodyPr wrap="square"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smtClean="0">
                <a:solidFill>
                  <a:srgbClr val="663300"/>
                </a:solidFill>
                <a:latin typeface="HGPｺﾞｼｯｸE" panose="020B0900000000000000" pitchFamily="50" charset="-128"/>
                <a:ea typeface="HGPｺﾞｼｯｸE" panose="020B0900000000000000" pitchFamily="50" charset="-128"/>
              </a:rPr>
              <a:t>気象台「お天気フェア」での</a:t>
            </a:r>
          </a:p>
          <a:p>
            <a:pPr algn="ctr"/>
            <a:r>
              <a:rPr lang="ja-JP" altLang="en-US" sz="1400" dirty="0" smtClean="0">
                <a:solidFill>
                  <a:srgbClr val="663300"/>
                </a:solidFill>
                <a:latin typeface="HGPｺﾞｼｯｸE" panose="020B0900000000000000" pitchFamily="50" charset="-128"/>
                <a:ea typeface="HGPｺﾞｼｯｸE" panose="020B0900000000000000" pitchFamily="50" charset="-128"/>
              </a:rPr>
              <a:t>啓発活動</a:t>
            </a:r>
            <a:endParaRPr lang="ja-JP" altLang="en-US" sz="1400" dirty="0">
              <a:solidFill>
                <a:srgbClr val="663300"/>
              </a:solidFill>
              <a:latin typeface="HGPｺﾞｼｯｸE" panose="020B0900000000000000" pitchFamily="50" charset="-128"/>
              <a:ea typeface="HGPｺﾞｼｯｸE" panose="020B0900000000000000" pitchFamily="50" charset="-128"/>
            </a:endParaRPr>
          </a:p>
        </p:txBody>
      </p:sp>
      <p:sp>
        <p:nvSpPr>
          <p:cNvPr id="11" name="Footer Placeholder 8"/>
          <p:cNvSpPr txBox="1">
            <a:spLocks/>
          </p:cNvSpPr>
          <p:nvPr/>
        </p:nvSpPr>
        <p:spPr>
          <a:xfrm>
            <a:off x="204717" y="5119165"/>
            <a:ext cx="2553662" cy="520290"/>
          </a:xfrm>
          <a:prstGeom prst="rect">
            <a:avLst/>
          </a:prstGeom>
        </p:spPr>
        <p:txBody>
          <a:bodyPr wrap="square"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smtClean="0">
                <a:solidFill>
                  <a:srgbClr val="663300"/>
                </a:solidFill>
                <a:latin typeface="HGPｺﾞｼｯｸE" panose="020B0900000000000000" pitchFamily="50" charset="-128"/>
                <a:ea typeface="HGPｺﾞｼｯｸE" panose="020B0900000000000000" pitchFamily="50" charset="-128"/>
              </a:rPr>
              <a:t>市役所や行政センターでの</a:t>
            </a:r>
          </a:p>
          <a:p>
            <a:pPr algn="ctr"/>
            <a:r>
              <a:rPr lang="ja-JP" altLang="en-US" sz="1400" dirty="0" smtClean="0">
                <a:solidFill>
                  <a:srgbClr val="663300"/>
                </a:solidFill>
                <a:latin typeface="HGPｺﾞｼｯｸE" panose="020B0900000000000000" pitchFamily="50" charset="-128"/>
                <a:ea typeface="HGPｺﾞｼｯｸE" panose="020B0900000000000000" pitchFamily="50" charset="-128"/>
              </a:rPr>
              <a:t>地球温暖化防止相談コーナー</a:t>
            </a:r>
            <a:endParaRPr lang="ja-JP" altLang="en-US" sz="1400" dirty="0">
              <a:solidFill>
                <a:srgbClr val="663300"/>
              </a:solidFill>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rot="20000156">
            <a:off x="163157" y="2106579"/>
            <a:ext cx="8817686" cy="1877437"/>
          </a:xfrm>
          <a:prstGeom prst="rect">
            <a:avLst/>
          </a:prstGeom>
          <a:solidFill>
            <a:schemeClr val="bg1">
              <a:alpha val="40000"/>
            </a:schemeClr>
          </a:solidFill>
          <a:ln w="117475" cmpd="dbl">
            <a:solidFill>
              <a:schemeClr val="accent1"/>
            </a:solidFill>
          </a:ln>
        </p:spPr>
        <p:txBody>
          <a:bodyPr wrap="square" rtlCol="0">
            <a:spAutoFit/>
          </a:bodyPr>
          <a:lstStyle/>
          <a:p>
            <a:r>
              <a:rPr kumimoji="1" lang="en-US" altLang="ja-JP" sz="3200" dirty="0" smtClean="0"/>
              <a:t>【</a:t>
            </a:r>
            <a:r>
              <a:rPr kumimoji="1" lang="ja-JP" altLang="en-US" sz="3200" dirty="0" smtClean="0"/>
              <a:t>最後のスライド</a:t>
            </a:r>
            <a:r>
              <a:rPr lang="en-US" altLang="ja-JP" sz="3200" dirty="0"/>
              <a:t>】</a:t>
            </a:r>
            <a:endParaRPr kumimoji="1" lang="ja-JP" altLang="en-US" sz="3200" dirty="0" smtClean="0"/>
          </a:p>
          <a:p>
            <a:r>
              <a:rPr lang="ja-JP" altLang="en-US" sz="3200" dirty="0" smtClean="0"/>
              <a:t>　</a:t>
            </a:r>
            <a:r>
              <a:rPr kumimoji="1" lang="ja-JP" altLang="en-US" sz="3200" dirty="0" smtClean="0"/>
              <a:t>このスライドはサンプルとして含めました</a:t>
            </a:r>
          </a:p>
          <a:p>
            <a:r>
              <a:rPr lang="ja-JP" altLang="en-US" sz="3200" dirty="0" smtClean="0"/>
              <a:t>　</a:t>
            </a:r>
            <a:r>
              <a:rPr lang="ja-JP" altLang="en-US" sz="3200" dirty="0"/>
              <a:t>活動母体などに合わせて工夫</a:t>
            </a:r>
            <a:r>
              <a:rPr lang="ja-JP" altLang="en-US" sz="3200" dirty="0" smtClean="0"/>
              <a:t>してください</a:t>
            </a:r>
          </a:p>
          <a:p>
            <a:r>
              <a:rPr kumimoji="1" lang="ja-JP" altLang="en-US" sz="2000" dirty="0" smtClean="0"/>
              <a:t>　　（注：この</a:t>
            </a:r>
            <a:r>
              <a:rPr kumimoji="1" lang="ja-JP" altLang="en-US" sz="2000" smtClean="0"/>
              <a:t>スライドの背景の</a:t>
            </a:r>
            <a:r>
              <a:rPr kumimoji="1" lang="ja-JP" altLang="en-US" sz="2000" dirty="0" smtClean="0"/>
              <a:t>画像はスライドマスターにあります）</a:t>
            </a:r>
            <a:endParaRPr kumimoji="1" lang="ja-JP" altLang="en-US" sz="2000" dirty="0"/>
          </a:p>
        </p:txBody>
      </p:sp>
    </p:spTree>
    <p:extLst>
      <p:ext uri="{BB962C8B-B14F-4D97-AF65-F5344CB8AC3E}">
        <p14:creationId xmlns:p14="http://schemas.microsoft.com/office/powerpoint/2010/main" val="925778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熊谷地方気象台</a:t>
            </a:r>
            <a:endParaRPr kumimoji="1" lang="ja-JP" altLang="en-US" dirty="0"/>
          </a:p>
        </p:txBody>
      </p:sp>
      <p:sp>
        <p:nvSpPr>
          <p:cNvPr id="8" name="Rectangle 3"/>
          <p:cNvSpPr txBox="1">
            <a:spLocks noChangeArrowheads="1"/>
          </p:cNvSpPr>
          <p:nvPr/>
        </p:nvSpPr>
        <p:spPr>
          <a:xfrm>
            <a:off x="0" y="5220585"/>
            <a:ext cx="9143999" cy="13411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smtClean="0">
                <a:latin typeface="+mn-ea"/>
              </a:rPr>
              <a:t>・所在地：埼玉県熊谷市桜町（</a:t>
            </a:r>
            <a:r>
              <a:rPr lang="en-US" altLang="ja-JP" sz="2000" dirty="0" smtClean="0">
                <a:latin typeface="+mn-ea"/>
              </a:rPr>
              <a:t>JR</a:t>
            </a:r>
            <a:r>
              <a:rPr lang="ja-JP" altLang="en-US" sz="2000" dirty="0" smtClean="0">
                <a:latin typeface="+mn-ea"/>
              </a:rPr>
              <a:t>熊谷駅から北西に約２</a:t>
            </a:r>
            <a:r>
              <a:rPr lang="en-US" altLang="ja-JP" sz="2000" dirty="0" smtClean="0">
                <a:latin typeface="+mn-ea"/>
              </a:rPr>
              <a:t>km</a:t>
            </a:r>
            <a:r>
              <a:rPr lang="ja-JP" altLang="en-US" sz="2000" dirty="0" err="1" smtClean="0">
                <a:latin typeface="+mn-ea"/>
              </a:rPr>
              <a:t>、</a:t>
            </a:r>
            <a:r>
              <a:rPr lang="ja-JP" altLang="en-US" sz="2000" dirty="0" smtClean="0">
                <a:latin typeface="+mn-ea"/>
              </a:rPr>
              <a:t>周囲は住宅地）</a:t>
            </a:r>
          </a:p>
          <a:p>
            <a:pPr marL="0" indent="0">
              <a:buNone/>
            </a:pPr>
            <a:r>
              <a:rPr lang="ja-JP" altLang="en-US" sz="2000" dirty="0" smtClean="0">
                <a:latin typeface="+mn-ea"/>
              </a:rPr>
              <a:t>・</a:t>
            </a:r>
            <a:r>
              <a:rPr lang="en-US" altLang="ja-JP" sz="2000" dirty="0">
                <a:latin typeface="+mn-ea"/>
              </a:rPr>
              <a:t>1896</a:t>
            </a:r>
            <a:r>
              <a:rPr lang="ja-JP" altLang="en-US" sz="2000" dirty="0" smtClean="0">
                <a:latin typeface="+mn-ea"/>
              </a:rPr>
              <a:t>年（</a:t>
            </a:r>
            <a:r>
              <a:rPr lang="ja-JP" altLang="en-US" sz="2000" dirty="0">
                <a:latin typeface="+mn-ea"/>
              </a:rPr>
              <a:t>明治</a:t>
            </a:r>
            <a:r>
              <a:rPr lang="en-US" altLang="ja-JP" sz="2000" dirty="0">
                <a:latin typeface="+mn-ea"/>
              </a:rPr>
              <a:t>29</a:t>
            </a:r>
            <a:r>
              <a:rPr lang="ja-JP" altLang="en-US" sz="2000" dirty="0">
                <a:latin typeface="+mn-ea"/>
              </a:rPr>
              <a:t>年）</a:t>
            </a:r>
            <a:r>
              <a:rPr lang="en-US" altLang="ja-JP" sz="2000" dirty="0" smtClean="0">
                <a:latin typeface="+mn-ea"/>
              </a:rPr>
              <a:t>12</a:t>
            </a:r>
            <a:r>
              <a:rPr lang="ja-JP" altLang="en-US" sz="2000" dirty="0" smtClean="0">
                <a:latin typeface="+mn-ea"/>
              </a:rPr>
              <a:t>月</a:t>
            </a:r>
            <a:r>
              <a:rPr lang="en-US" altLang="ja-JP" sz="2000" dirty="0" smtClean="0">
                <a:latin typeface="+mn-ea"/>
              </a:rPr>
              <a:t>1</a:t>
            </a:r>
            <a:r>
              <a:rPr lang="ja-JP" altLang="en-US" sz="2000" dirty="0" smtClean="0">
                <a:latin typeface="+mn-ea"/>
              </a:rPr>
              <a:t>日から埼玉県立熊谷測候所として観測を開始</a:t>
            </a:r>
          </a:p>
          <a:p>
            <a:pPr marL="0" indent="0">
              <a:buNone/>
            </a:pPr>
            <a:r>
              <a:rPr lang="ja-JP" altLang="en-US" sz="2000" dirty="0" smtClean="0">
                <a:latin typeface="+mn-ea"/>
              </a:rPr>
              <a:t>・以来この地において１世紀以上にわたって気象観測を実施（今年で</a:t>
            </a:r>
            <a:r>
              <a:rPr lang="en-US" altLang="ja-JP" sz="2000" dirty="0" smtClean="0">
                <a:latin typeface="+mn-ea"/>
              </a:rPr>
              <a:t>120</a:t>
            </a:r>
            <a:r>
              <a:rPr lang="ja-JP" altLang="en-US" sz="2000" dirty="0" smtClean="0">
                <a:latin typeface="+mn-ea"/>
              </a:rPr>
              <a:t>年）</a:t>
            </a:r>
            <a:endParaRPr lang="ja-JP" altLang="en-US" sz="2000" dirty="0">
              <a:latin typeface="+mn-ea"/>
            </a:endParaRPr>
          </a:p>
        </p:txBody>
      </p:sp>
      <p:grpSp>
        <p:nvGrpSpPr>
          <p:cNvPr id="11" name="グループ化 10"/>
          <p:cNvGrpSpPr/>
          <p:nvPr/>
        </p:nvGrpSpPr>
        <p:grpSpPr>
          <a:xfrm>
            <a:off x="7071001" y="956"/>
            <a:ext cx="2072999" cy="1629003"/>
            <a:chOff x="7071001" y="956"/>
            <a:chExt cx="2072999" cy="1629003"/>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445" y="956"/>
              <a:ext cx="1252614" cy="1252614"/>
            </a:xfrm>
            <a:prstGeom prst="rect">
              <a:avLst/>
            </a:prstGeom>
          </p:spPr>
        </p:pic>
        <p:sp>
          <p:nvSpPr>
            <p:cNvPr id="10" name="テキスト ボックス 9"/>
            <p:cNvSpPr txBox="1"/>
            <p:nvPr/>
          </p:nvSpPr>
          <p:spPr>
            <a:xfrm>
              <a:off x="7071001" y="1199072"/>
              <a:ext cx="2072999" cy="430887"/>
            </a:xfrm>
            <a:prstGeom prst="rect">
              <a:avLst/>
            </a:prstGeom>
            <a:noFill/>
          </p:spPr>
          <p:txBody>
            <a:bodyPr wrap="square" rtlCol="0">
              <a:spAutoFit/>
            </a:bodyPr>
            <a:lstStyle/>
            <a:p>
              <a:pPr algn="ctr"/>
              <a:r>
                <a:rPr kumimoji="1" lang="ja-JP" altLang="en-US" sz="1000" dirty="0" smtClean="0"/>
                <a:t>気象庁マスコットキャラクター</a:t>
              </a:r>
            </a:p>
            <a:p>
              <a:pPr algn="ctr"/>
              <a:r>
                <a:rPr kumimoji="1" lang="ja-JP" altLang="en-US" sz="1200" dirty="0" smtClean="0"/>
                <a:t>はれるん</a:t>
              </a:r>
              <a:endParaRPr kumimoji="1" lang="ja-JP" altLang="en-US" sz="1200" dirty="0"/>
            </a:p>
          </p:txBody>
        </p:sp>
      </p:grpSp>
      <p:sp>
        <p:nvSpPr>
          <p:cNvPr id="12" name="スライド番号プレースホルダー 11"/>
          <p:cNvSpPr>
            <a:spLocks noGrp="1"/>
          </p:cNvSpPr>
          <p:nvPr>
            <p:ph type="sldNum" sz="quarter" idx="10"/>
          </p:nvPr>
        </p:nvSpPr>
        <p:spPr/>
        <p:txBody>
          <a:bodyPr/>
          <a:lstStyle/>
          <a:p>
            <a:r>
              <a:rPr lang="en-US" altLang="ja-JP" dirty="0" smtClean="0"/>
              <a:t>1</a:t>
            </a:r>
            <a:endParaRPr lang="ja-JP" altLang="en-US" dirty="0"/>
          </a:p>
        </p:txBody>
      </p:sp>
      <p:grpSp>
        <p:nvGrpSpPr>
          <p:cNvPr id="5" name="グループ化 4"/>
          <p:cNvGrpSpPr/>
          <p:nvPr/>
        </p:nvGrpSpPr>
        <p:grpSpPr>
          <a:xfrm>
            <a:off x="-15565" y="1194578"/>
            <a:ext cx="5501585" cy="3897176"/>
            <a:chOff x="-15565" y="1194578"/>
            <a:chExt cx="5501585" cy="3897176"/>
          </a:xfrm>
        </p:grpSpPr>
        <p:sp>
          <p:nvSpPr>
            <p:cNvPr id="13" name="Text Box 5"/>
            <p:cNvSpPr txBox="1">
              <a:spLocks noChangeArrowheads="1"/>
            </p:cNvSpPr>
            <p:nvPr/>
          </p:nvSpPr>
          <p:spPr bwMode="auto">
            <a:xfrm>
              <a:off x="-15565" y="4837838"/>
              <a:ext cx="55015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気象庁</a:t>
              </a:r>
              <a:r>
                <a:rPr lang="ja-JP" altLang="en-US" sz="1050" dirty="0">
                  <a:solidFill>
                    <a:srgbClr val="000000"/>
                  </a:solidFill>
                  <a:latin typeface="ＭＳ Ｐゴシック" panose="020B0600070205080204" pitchFamily="50" charset="-128"/>
                  <a:ea typeface="ＭＳ Ｐゴシック" panose="020B0600070205080204" pitchFamily="50" charset="-128"/>
                </a:rPr>
                <a:t>「高解像度降水</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ナウキャスト」 （</a:t>
              </a:r>
              <a:r>
                <a:rPr lang="en-US" altLang="ja-JP" sz="1050" dirty="0">
                  <a:solidFill>
                    <a:srgbClr val="000000"/>
                  </a:solidFill>
                  <a:latin typeface="ＭＳ Ｐゴシック" panose="020B0600070205080204" pitchFamily="50" charset="-128"/>
                  <a:ea typeface="ＭＳ Ｐゴシック" panose="020B0600070205080204" pitchFamily="50" charset="-128"/>
                </a:rPr>
                <a:t>http://www.jma.go.jp/jp/highresorad/</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）を</a:t>
              </a:r>
              <a:r>
                <a:rPr lang="ja-JP" altLang="en-US" sz="1050" dirty="0">
                  <a:solidFill>
                    <a:srgbClr val="000000"/>
                  </a:solidFill>
                  <a:latin typeface="ＭＳ Ｐゴシック" panose="020B0600070205080204" pitchFamily="50" charset="-128"/>
                  <a:ea typeface="ＭＳ Ｐゴシック" panose="020B0600070205080204" pitchFamily="50" charset="-128"/>
                </a:rPr>
                <a:t>加工して</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作成</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l="898" t="8249" r="798"/>
            <a:stretch/>
          </p:blipFill>
          <p:spPr>
            <a:xfrm>
              <a:off x="117170" y="1194578"/>
              <a:ext cx="5263436" cy="3669816"/>
            </a:xfrm>
            <a:prstGeom prst="rect">
              <a:avLst/>
            </a:prstGeom>
          </p:spPr>
        </p:pic>
        <p:sp>
          <p:nvSpPr>
            <p:cNvPr id="15" name="テキスト ボックス 14"/>
            <p:cNvSpPr txBox="1"/>
            <p:nvPr/>
          </p:nvSpPr>
          <p:spPr>
            <a:xfrm>
              <a:off x="1901070" y="3067666"/>
              <a:ext cx="1564797" cy="523220"/>
            </a:xfrm>
            <a:prstGeom prst="rect">
              <a:avLst/>
            </a:prstGeom>
            <a:noFill/>
          </p:spPr>
          <p:txBody>
            <a:bodyPr wrap="square" rtlCol="0">
              <a:spAutoFit/>
            </a:bodyPr>
            <a:lstStyle/>
            <a:p>
              <a:pPr algn="ctr"/>
              <a:r>
                <a:rPr kumimoji="1" lang="ja-JP" altLang="en-US" sz="2800" dirty="0" smtClean="0">
                  <a:effectLst>
                    <a:outerShdw blurRad="38100" dist="38100" dir="2700000" algn="tl">
                      <a:srgbClr val="000000">
                        <a:alpha val="43137"/>
                      </a:srgbClr>
                    </a:outerShdw>
                  </a:effectLst>
                </a:rPr>
                <a:t>埼玉県</a:t>
              </a:r>
              <a:endParaRPr kumimoji="1" lang="ja-JP" altLang="en-US" sz="2800" dirty="0">
                <a:effectLst>
                  <a:outerShdw blurRad="38100" dist="38100" dir="2700000" algn="tl">
                    <a:srgbClr val="000000">
                      <a:alpha val="43137"/>
                    </a:srgbClr>
                  </a:outerShdw>
                </a:effectLst>
              </a:endParaRPr>
            </a:p>
          </p:txBody>
        </p:sp>
        <p:sp>
          <p:nvSpPr>
            <p:cNvPr id="16" name="テキスト ボックス 15"/>
            <p:cNvSpPr txBox="1"/>
            <p:nvPr/>
          </p:nvSpPr>
          <p:spPr>
            <a:xfrm>
              <a:off x="3479139" y="4341174"/>
              <a:ext cx="1564797" cy="523220"/>
            </a:xfrm>
            <a:prstGeom prst="rect">
              <a:avLst/>
            </a:prstGeom>
            <a:noFill/>
          </p:spPr>
          <p:txBody>
            <a:bodyPr wrap="square" rtlCol="0">
              <a:spAutoFit/>
            </a:bodyPr>
            <a:lstStyle/>
            <a:p>
              <a:pPr algn="ctr"/>
              <a:r>
                <a:rPr kumimoji="1" lang="ja-JP" altLang="en-US" sz="2800" dirty="0" smtClean="0">
                  <a:effectLst>
                    <a:outerShdw blurRad="38100" dist="38100" dir="2700000" algn="tl">
                      <a:srgbClr val="000000">
                        <a:alpha val="43137"/>
                      </a:srgbClr>
                    </a:outerShdw>
                  </a:effectLst>
                </a:rPr>
                <a:t>東京都</a:t>
              </a:r>
              <a:endParaRPr kumimoji="1" lang="ja-JP" altLang="en-US" sz="2800" dirty="0">
                <a:effectLst>
                  <a:outerShdw blurRad="38100" dist="38100" dir="2700000" algn="tl">
                    <a:srgbClr val="000000">
                      <a:alpha val="43137"/>
                    </a:srgbClr>
                  </a:outerShdw>
                </a:effectLst>
              </a:endParaRPr>
            </a:p>
          </p:txBody>
        </p:sp>
        <p:sp>
          <p:nvSpPr>
            <p:cNvPr id="19" name="テキスト ボックス 18"/>
            <p:cNvSpPr txBox="1"/>
            <p:nvPr/>
          </p:nvSpPr>
          <p:spPr>
            <a:xfrm>
              <a:off x="2760542" y="1663110"/>
              <a:ext cx="351363" cy="830997"/>
            </a:xfrm>
            <a:prstGeom prst="rect">
              <a:avLst/>
            </a:prstGeom>
            <a:noFill/>
          </p:spPr>
          <p:txBody>
            <a:bodyPr wrap="square" rtlCol="0">
              <a:spAutoFit/>
            </a:bodyPr>
            <a:lstStyle/>
            <a:p>
              <a:pPr algn="ctr"/>
              <a:r>
                <a:rPr kumimoji="1" lang="ja-JP" altLang="en-US" sz="1600" dirty="0" smtClean="0">
                  <a:solidFill>
                    <a:srgbClr val="FF0066"/>
                  </a:solidFill>
                </a:rPr>
                <a:t>熊谷市</a:t>
              </a:r>
              <a:endParaRPr kumimoji="1" lang="ja-JP" altLang="en-US" sz="1600" dirty="0">
                <a:solidFill>
                  <a:srgbClr val="FF0066"/>
                </a:solidFill>
              </a:endParaRPr>
            </a:p>
          </p:txBody>
        </p:sp>
      </p:grpSp>
      <p:grpSp>
        <p:nvGrpSpPr>
          <p:cNvPr id="9" name="グループ化 8"/>
          <p:cNvGrpSpPr/>
          <p:nvPr/>
        </p:nvGrpSpPr>
        <p:grpSpPr>
          <a:xfrm>
            <a:off x="5411239" y="1582055"/>
            <a:ext cx="3683360" cy="3509699"/>
            <a:chOff x="5411239" y="1582055"/>
            <a:chExt cx="3683360" cy="3509699"/>
          </a:xfrm>
        </p:grpSpPr>
        <p:pic>
          <p:nvPicPr>
            <p:cNvPr id="6" name="図 5"/>
            <p:cNvPicPr>
              <a:picLocks noChangeAspect="1"/>
            </p:cNvPicPr>
            <p:nvPr/>
          </p:nvPicPr>
          <p:blipFill rotWithShape="1">
            <a:blip r:embed="rId5">
              <a:extLst>
                <a:ext uri="{28A0092B-C50C-407E-A947-70E740481C1C}">
                  <a14:useLocalDpi xmlns:a14="http://schemas.microsoft.com/office/drawing/2010/main" val="0"/>
                </a:ext>
              </a:extLst>
            </a:blip>
            <a:srcRect r="24684" b="10235"/>
            <a:stretch/>
          </p:blipFill>
          <p:spPr>
            <a:xfrm>
              <a:off x="5411241" y="1582055"/>
              <a:ext cx="3683358" cy="3286795"/>
            </a:xfrm>
            <a:prstGeom prst="rect">
              <a:avLst/>
            </a:prstGeom>
          </p:spPr>
        </p:pic>
        <p:sp>
          <p:nvSpPr>
            <p:cNvPr id="3" name="テキスト ボックス 2"/>
            <p:cNvSpPr txBox="1"/>
            <p:nvPr/>
          </p:nvSpPr>
          <p:spPr>
            <a:xfrm>
              <a:off x="5411239" y="4507251"/>
              <a:ext cx="3683360" cy="338554"/>
            </a:xfrm>
            <a:prstGeom prst="rect">
              <a:avLst/>
            </a:prstGeom>
            <a:noFill/>
          </p:spPr>
          <p:txBody>
            <a:bodyPr wrap="square" rtlCol="0">
              <a:spAutoFit/>
            </a:bodyPr>
            <a:lstStyle/>
            <a:p>
              <a:pPr algn="ctr"/>
              <a:r>
                <a:rPr kumimoji="1" lang="ja-JP" altLang="en-US" sz="1600"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気象台庁舎</a:t>
              </a:r>
              <a:endParaRPr kumimoji="1" lang="ja-JP" altLang="en-US" sz="16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7" name="Text Box 5"/>
            <p:cNvSpPr txBox="1">
              <a:spLocks noChangeArrowheads="1"/>
            </p:cNvSpPr>
            <p:nvPr/>
          </p:nvSpPr>
          <p:spPr bwMode="auto">
            <a:xfrm>
              <a:off x="6133902" y="4837838"/>
              <a:ext cx="222842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a:solidFill>
                    <a:srgbClr val="000000"/>
                  </a:solidFill>
                  <a:latin typeface="ＭＳ Ｐゴシック" panose="020B0600070205080204" pitchFamily="50" charset="-128"/>
                  <a:ea typeface="ＭＳ Ｐゴシック" panose="020B0600070205080204" pitchFamily="50" charset="-128"/>
                </a:rPr>
                <a:t>（</a:t>
              </a:r>
              <a:r>
                <a:rPr lang="en-US" altLang="ja-JP" sz="1050" dirty="0">
                  <a:solidFill>
                    <a:srgbClr val="000000"/>
                  </a:solidFill>
                  <a:latin typeface="ＭＳ Ｐゴシック" panose="020B0600070205080204" pitchFamily="50" charset="-128"/>
                  <a:ea typeface="ＭＳ Ｐゴシック" panose="020B0600070205080204" pitchFamily="50" charset="-128"/>
                </a:rPr>
                <a:t>H27.7.25</a:t>
              </a:r>
              <a:r>
                <a:rPr lang="ja-JP" altLang="en-US" sz="1050" dirty="0">
                  <a:solidFill>
                    <a:srgbClr val="000000"/>
                  </a:solidFill>
                  <a:latin typeface="ＭＳ Ｐゴシック" panose="020B0600070205080204" pitchFamily="50" charset="-128"/>
                  <a:ea typeface="ＭＳ Ｐゴシック" panose="020B0600070205080204" pitchFamily="50" charset="-128"/>
                </a:rPr>
                <a:t>お天気フェアにて撮影</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58591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mj-ea"/>
              </a:rPr>
              <a:t>昨年（</a:t>
            </a:r>
            <a:r>
              <a:rPr kumimoji="1" lang="en-US" altLang="ja-JP" dirty="0" smtClean="0">
                <a:latin typeface="+mj-ea"/>
              </a:rPr>
              <a:t>2015</a:t>
            </a:r>
            <a:r>
              <a:rPr kumimoji="1" lang="ja-JP" altLang="en-US" dirty="0" smtClean="0">
                <a:latin typeface="+mj-ea"/>
              </a:rPr>
              <a:t>年）の夏</a:t>
            </a:r>
            <a:r>
              <a:rPr kumimoji="1" lang="en-US" altLang="ja-JP" dirty="0" smtClean="0">
                <a:latin typeface="+mj-ea"/>
              </a:rPr>
              <a:t>【</a:t>
            </a:r>
            <a:r>
              <a:rPr kumimoji="1" lang="ja-JP" altLang="en-US" dirty="0" smtClean="0">
                <a:latin typeface="+mj-ea"/>
              </a:rPr>
              <a:t>熊谷</a:t>
            </a:r>
            <a:r>
              <a:rPr kumimoji="1" lang="en-US" altLang="ja-JP" dirty="0" smtClean="0">
                <a:latin typeface="+mj-ea"/>
              </a:rPr>
              <a:t>】</a:t>
            </a:r>
            <a:endParaRPr kumimoji="1" lang="ja-JP" altLang="en-US" dirty="0">
              <a:latin typeface="+mj-ea"/>
            </a:endParaRPr>
          </a:p>
        </p:txBody>
      </p:sp>
      <p:grpSp>
        <p:nvGrpSpPr>
          <p:cNvPr id="6" name="グループ化 5"/>
          <p:cNvGrpSpPr/>
          <p:nvPr/>
        </p:nvGrpSpPr>
        <p:grpSpPr>
          <a:xfrm>
            <a:off x="291421" y="1132965"/>
            <a:ext cx="8561158" cy="5765978"/>
            <a:chOff x="291421" y="1092022"/>
            <a:chExt cx="8561158" cy="5765978"/>
          </a:xfrm>
        </p:grpSpPr>
        <p:pic>
          <p:nvPicPr>
            <p:cNvPr id="4" name="図 3"/>
            <p:cNvPicPr>
              <a:picLocks noChangeAspect="1"/>
            </p:cNvPicPr>
            <p:nvPr/>
          </p:nvPicPr>
          <p:blipFill rotWithShape="1">
            <a:blip r:embed="rId3"/>
            <a:srcRect t="12087" b="-12087"/>
            <a:stretch/>
          </p:blipFill>
          <p:spPr>
            <a:xfrm>
              <a:off x="291421" y="1104902"/>
              <a:ext cx="8561158" cy="5753098"/>
            </a:xfrm>
            <a:prstGeom prst="rect">
              <a:avLst/>
            </a:prstGeom>
          </p:spPr>
        </p:pic>
        <p:sp>
          <p:nvSpPr>
            <p:cNvPr id="5" name="テキスト ボックス 4"/>
            <p:cNvSpPr txBox="1"/>
            <p:nvPr/>
          </p:nvSpPr>
          <p:spPr>
            <a:xfrm>
              <a:off x="605271" y="1092022"/>
              <a:ext cx="437882" cy="307777"/>
            </a:xfrm>
            <a:prstGeom prst="rect">
              <a:avLst/>
            </a:prstGeom>
            <a:noFill/>
          </p:spPr>
          <p:txBody>
            <a:bodyPr wrap="square" rtlCol="0">
              <a:spAutoFit/>
            </a:bodyPr>
            <a:lstStyle/>
            <a:p>
              <a:r>
                <a:rPr kumimoji="1" lang="ja-JP" altLang="en-US" sz="1400" dirty="0" smtClean="0"/>
                <a:t>℃</a:t>
              </a:r>
              <a:endParaRPr kumimoji="1" lang="ja-JP" altLang="en-US" sz="1400" dirty="0"/>
            </a:p>
          </p:txBody>
        </p:sp>
      </p:grpSp>
      <p:sp>
        <p:nvSpPr>
          <p:cNvPr id="8" name="Line 6"/>
          <p:cNvSpPr>
            <a:spLocks noChangeShapeType="1"/>
          </p:cNvSpPr>
          <p:nvPr/>
        </p:nvSpPr>
        <p:spPr bwMode="auto">
          <a:xfrm rot="5400000">
            <a:off x="-234894" y="3787680"/>
            <a:ext cx="4914570" cy="0"/>
          </a:xfrm>
          <a:prstGeom prst="line">
            <a:avLst/>
          </a:prstGeom>
          <a:noFill/>
          <a:ln w="2222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 name="テキスト ボックス 8"/>
          <p:cNvSpPr txBox="1"/>
          <p:nvPr/>
        </p:nvSpPr>
        <p:spPr>
          <a:xfrm>
            <a:off x="1294474" y="6182432"/>
            <a:ext cx="1847920" cy="369332"/>
          </a:xfrm>
          <a:prstGeom prst="rect">
            <a:avLst/>
          </a:prstGeom>
          <a:noFill/>
        </p:spPr>
        <p:txBody>
          <a:bodyPr wrap="square" rtlCol="0">
            <a:spAutoFit/>
          </a:bodyPr>
          <a:lstStyle/>
          <a:p>
            <a:pPr algn="ctr"/>
            <a:r>
              <a:rPr kumimoji="1" lang="ja-JP" altLang="en-US" dirty="0" smtClean="0">
                <a:solidFill>
                  <a:srgbClr val="008000"/>
                </a:solidFill>
                <a:latin typeface="HGP創英角ｺﾞｼｯｸUB" panose="020B0900000000000000" pitchFamily="50" charset="-128"/>
                <a:ea typeface="HGP創英角ｺﾞｼｯｸUB" panose="020B0900000000000000" pitchFamily="50" charset="-128"/>
              </a:rPr>
              <a:t>梅雨明け </a:t>
            </a:r>
            <a:r>
              <a:rPr kumimoji="1" lang="en-US" altLang="ja-JP" dirty="0" smtClean="0">
                <a:solidFill>
                  <a:srgbClr val="008000"/>
                </a:solidFill>
                <a:latin typeface="HGP創英角ｺﾞｼｯｸUB" panose="020B0900000000000000" pitchFamily="50" charset="-128"/>
                <a:ea typeface="HGP創英角ｺﾞｼｯｸUB" panose="020B0900000000000000" pitchFamily="50" charset="-128"/>
              </a:rPr>
              <a:t>7/10</a:t>
            </a:r>
            <a:endParaRPr kumimoji="1" lang="ja-JP" altLang="en-US"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10" name="スライド番号プレースホルダー 9"/>
          <p:cNvSpPr>
            <a:spLocks noGrp="1"/>
          </p:cNvSpPr>
          <p:nvPr>
            <p:ph type="sldNum" sz="quarter" idx="10"/>
          </p:nvPr>
        </p:nvSpPr>
        <p:spPr/>
        <p:txBody>
          <a:bodyPr/>
          <a:lstStyle/>
          <a:p>
            <a:r>
              <a:rPr lang="en-US" altLang="ja-JP" dirty="0" smtClean="0"/>
              <a:t>2</a:t>
            </a:r>
            <a:endParaRPr lang="ja-JP" altLang="en-US" dirty="0"/>
          </a:p>
        </p:txBody>
      </p:sp>
      <p:sp>
        <p:nvSpPr>
          <p:cNvPr id="12" name="Text Box 5"/>
          <p:cNvSpPr txBox="1">
            <a:spLocks noChangeArrowheads="1"/>
          </p:cNvSpPr>
          <p:nvPr/>
        </p:nvSpPr>
        <p:spPr bwMode="auto">
          <a:xfrm>
            <a:off x="2960388" y="6592708"/>
            <a:ext cx="56978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気象庁「過去の気象データ」 （</a:t>
            </a:r>
            <a:r>
              <a:rPr lang="en-US" altLang="ja-JP" sz="1050" dirty="0">
                <a:solidFill>
                  <a:srgbClr val="000000"/>
                </a:solidFill>
                <a:latin typeface="ＭＳ Ｐゴシック" panose="020B0600070205080204" pitchFamily="50" charset="-128"/>
                <a:ea typeface="ＭＳ Ｐゴシック" panose="020B0600070205080204" pitchFamily="50" charset="-128"/>
              </a:rPr>
              <a:t>http://</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www.data.jma.go.jp/obd/stats/etrn/index.php</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）をもとに作成</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488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昨年</a:t>
            </a:r>
            <a:r>
              <a:rPr lang="ja-JP" altLang="en-US" dirty="0" smtClean="0">
                <a:latin typeface="+mj-ea"/>
              </a:rPr>
              <a:t>（</a:t>
            </a:r>
            <a:r>
              <a:rPr lang="en-US" altLang="ja-JP" dirty="0">
                <a:latin typeface="+mj-ea"/>
              </a:rPr>
              <a:t>2015</a:t>
            </a:r>
            <a:r>
              <a:rPr lang="ja-JP" altLang="en-US" dirty="0">
                <a:latin typeface="+mj-ea"/>
              </a:rPr>
              <a:t>年）</a:t>
            </a:r>
            <a:r>
              <a:rPr kumimoji="1" lang="ja-JP" altLang="en-US" dirty="0" smtClean="0"/>
              <a:t>の夏</a:t>
            </a:r>
            <a:r>
              <a:rPr kumimoji="1" lang="en-US" altLang="ja-JP" dirty="0" smtClean="0"/>
              <a:t>【</a:t>
            </a:r>
            <a:r>
              <a:rPr kumimoji="1" lang="ja-JP" altLang="en-US" dirty="0" smtClean="0"/>
              <a:t>東京</a:t>
            </a:r>
            <a:r>
              <a:rPr lang="en-US" altLang="ja-JP" dirty="0"/>
              <a:t>】</a:t>
            </a:r>
            <a:endParaRPr kumimoji="1" lang="ja-JP" altLang="en-US" dirty="0"/>
          </a:p>
        </p:txBody>
      </p:sp>
      <p:grpSp>
        <p:nvGrpSpPr>
          <p:cNvPr id="7" name="グループ化 6"/>
          <p:cNvGrpSpPr/>
          <p:nvPr/>
        </p:nvGrpSpPr>
        <p:grpSpPr>
          <a:xfrm>
            <a:off x="291421" y="1119318"/>
            <a:ext cx="8561158" cy="5765977"/>
            <a:chOff x="291421" y="1092022"/>
            <a:chExt cx="8561158" cy="5765977"/>
          </a:xfrm>
        </p:grpSpPr>
        <p:pic>
          <p:nvPicPr>
            <p:cNvPr id="4" name="図 3"/>
            <p:cNvPicPr>
              <a:picLocks noChangeAspect="1"/>
            </p:cNvPicPr>
            <p:nvPr/>
          </p:nvPicPr>
          <p:blipFill rotWithShape="1">
            <a:blip r:embed="rId3"/>
            <a:srcRect t="12087" b="-12087"/>
            <a:stretch/>
          </p:blipFill>
          <p:spPr>
            <a:xfrm>
              <a:off x="291421" y="1104901"/>
              <a:ext cx="8561158" cy="5753098"/>
            </a:xfrm>
            <a:prstGeom prst="rect">
              <a:avLst/>
            </a:prstGeom>
          </p:spPr>
        </p:pic>
        <p:sp>
          <p:nvSpPr>
            <p:cNvPr id="6" name="テキスト ボックス 5"/>
            <p:cNvSpPr txBox="1"/>
            <p:nvPr/>
          </p:nvSpPr>
          <p:spPr>
            <a:xfrm>
              <a:off x="605271" y="1092022"/>
              <a:ext cx="437882" cy="307777"/>
            </a:xfrm>
            <a:prstGeom prst="rect">
              <a:avLst/>
            </a:prstGeom>
            <a:noFill/>
          </p:spPr>
          <p:txBody>
            <a:bodyPr wrap="square" rtlCol="0">
              <a:spAutoFit/>
            </a:bodyPr>
            <a:lstStyle/>
            <a:p>
              <a:r>
                <a:rPr kumimoji="1" lang="ja-JP" altLang="en-US" sz="1400" dirty="0" smtClean="0"/>
                <a:t>℃</a:t>
              </a:r>
              <a:endParaRPr kumimoji="1" lang="ja-JP" altLang="en-US" sz="1400" dirty="0"/>
            </a:p>
          </p:txBody>
        </p:sp>
      </p:grpSp>
      <p:sp>
        <p:nvSpPr>
          <p:cNvPr id="8" name="スライド番号プレースホルダー 7"/>
          <p:cNvSpPr>
            <a:spLocks noGrp="1"/>
          </p:cNvSpPr>
          <p:nvPr>
            <p:ph type="sldNum" sz="quarter" idx="10"/>
          </p:nvPr>
        </p:nvSpPr>
        <p:spPr/>
        <p:txBody>
          <a:bodyPr/>
          <a:lstStyle/>
          <a:p>
            <a:r>
              <a:rPr lang="en-US" altLang="ja-JP" dirty="0" smtClean="0"/>
              <a:t>3</a:t>
            </a:r>
            <a:endParaRPr lang="ja-JP" altLang="en-US" dirty="0"/>
          </a:p>
        </p:txBody>
      </p:sp>
      <p:sp>
        <p:nvSpPr>
          <p:cNvPr id="3" name="円/楕円 2"/>
          <p:cNvSpPr/>
          <p:nvPr/>
        </p:nvSpPr>
        <p:spPr>
          <a:xfrm>
            <a:off x="4872251" y="1427095"/>
            <a:ext cx="1378424" cy="865729"/>
          </a:xfrm>
          <a:prstGeom prst="ellipse">
            <a:avLst/>
          </a:prstGeom>
          <a:noFill/>
          <a:ln w="38100">
            <a:solidFill>
              <a:srgbClr val="CC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線吹き出し 2 (枠付き) 4"/>
          <p:cNvSpPr/>
          <p:nvPr/>
        </p:nvSpPr>
        <p:spPr>
          <a:xfrm>
            <a:off x="7120782" y="1219418"/>
            <a:ext cx="1836572" cy="415353"/>
          </a:xfrm>
          <a:prstGeom prst="borderCallout2">
            <a:avLst>
              <a:gd name="adj1" fmla="val 41751"/>
              <a:gd name="adj2" fmla="val -902"/>
              <a:gd name="adj3" fmla="val 41751"/>
              <a:gd name="adj4" fmla="val -15924"/>
              <a:gd name="adj5" fmla="val 133858"/>
              <a:gd name="adj6" fmla="val -49810"/>
            </a:avLst>
          </a:prstGeom>
          <a:noFill/>
          <a:ln w="25400">
            <a:solidFill>
              <a:srgbClr val="CC00CC"/>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C00CC"/>
                </a:solidFill>
              </a:rPr>
              <a:t>猛暑日８日連続</a:t>
            </a:r>
            <a:endParaRPr kumimoji="1" lang="ja-JP" altLang="en-US" dirty="0">
              <a:solidFill>
                <a:srgbClr val="CC00CC"/>
              </a:solidFill>
            </a:endParaRPr>
          </a:p>
        </p:txBody>
      </p:sp>
      <p:sp>
        <p:nvSpPr>
          <p:cNvPr id="11" name="Text Box 5"/>
          <p:cNvSpPr txBox="1">
            <a:spLocks noChangeArrowheads="1"/>
          </p:cNvSpPr>
          <p:nvPr/>
        </p:nvSpPr>
        <p:spPr bwMode="auto">
          <a:xfrm>
            <a:off x="2960388" y="6592708"/>
            <a:ext cx="56978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気象庁「過去の気象データ」 （</a:t>
            </a:r>
            <a:r>
              <a:rPr lang="en-US" altLang="ja-JP" sz="1050" dirty="0">
                <a:solidFill>
                  <a:srgbClr val="000000"/>
                </a:solidFill>
                <a:latin typeface="ＭＳ Ｐゴシック" panose="020B0600070205080204" pitchFamily="50" charset="-128"/>
                <a:ea typeface="ＭＳ Ｐゴシック" panose="020B0600070205080204" pitchFamily="50" charset="-128"/>
              </a:rPr>
              <a:t>http://</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www.data.jma.go.jp/obd/stats/etrn/index.php</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）をもとに作成</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082299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熊谷と東京の暑さの違い</a:t>
            </a:r>
            <a:endParaRPr kumimoji="1" lang="ja-JP" altLang="en-US" dirty="0"/>
          </a:p>
        </p:txBody>
      </p:sp>
      <p:grpSp>
        <p:nvGrpSpPr>
          <p:cNvPr id="7" name="グループ化 6"/>
          <p:cNvGrpSpPr/>
          <p:nvPr/>
        </p:nvGrpSpPr>
        <p:grpSpPr>
          <a:xfrm>
            <a:off x="329521" y="1092022"/>
            <a:ext cx="8519204" cy="5765978"/>
            <a:chOff x="329521" y="1092022"/>
            <a:chExt cx="8519204" cy="5765978"/>
          </a:xfrm>
        </p:grpSpPr>
        <p:pic>
          <p:nvPicPr>
            <p:cNvPr id="4" name="図 3"/>
            <p:cNvPicPr>
              <a:picLocks noChangeAspect="1"/>
            </p:cNvPicPr>
            <p:nvPr/>
          </p:nvPicPr>
          <p:blipFill rotWithShape="1">
            <a:blip r:embed="rId3"/>
            <a:srcRect t="12087" b="-12087"/>
            <a:stretch/>
          </p:blipFill>
          <p:spPr>
            <a:xfrm>
              <a:off x="329521" y="1104902"/>
              <a:ext cx="8519204" cy="5753098"/>
            </a:xfrm>
            <a:prstGeom prst="rect">
              <a:avLst/>
            </a:prstGeom>
          </p:spPr>
        </p:pic>
        <p:sp>
          <p:nvSpPr>
            <p:cNvPr id="6" name="テキスト ボックス 5"/>
            <p:cNvSpPr txBox="1"/>
            <p:nvPr/>
          </p:nvSpPr>
          <p:spPr>
            <a:xfrm>
              <a:off x="605271" y="1092022"/>
              <a:ext cx="437882" cy="307777"/>
            </a:xfrm>
            <a:prstGeom prst="rect">
              <a:avLst/>
            </a:prstGeom>
            <a:noFill/>
          </p:spPr>
          <p:txBody>
            <a:bodyPr wrap="square" rtlCol="0">
              <a:spAutoFit/>
            </a:bodyPr>
            <a:lstStyle/>
            <a:p>
              <a:r>
                <a:rPr kumimoji="1" lang="ja-JP" altLang="en-US" sz="1400" dirty="0" smtClean="0"/>
                <a:t>℃</a:t>
              </a:r>
              <a:endParaRPr kumimoji="1" lang="ja-JP" altLang="en-US" sz="1400" dirty="0"/>
            </a:p>
          </p:txBody>
        </p:sp>
      </p:grpSp>
      <p:sp>
        <p:nvSpPr>
          <p:cNvPr id="8" name="スライド番号プレースホルダー 7"/>
          <p:cNvSpPr>
            <a:spLocks noGrp="1"/>
          </p:cNvSpPr>
          <p:nvPr>
            <p:ph type="sldNum" sz="quarter" idx="10"/>
          </p:nvPr>
        </p:nvSpPr>
        <p:spPr/>
        <p:txBody>
          <a:bodyPr/>
          <a:lstStyle/>
          <a:p>
            <a:r>
              <a:rPr lang="en-US" altLang="ja-JP" dirty="0" smtClean="0"/>
              <a:t>4</a:t>
            </a:r>
            <a:endParaRPr lang="ja-JP" altLang="en-US" dirty="0"/>
          </a:p>
        </p:txBody>
      </p:sp>
      <p:sp>
        <p:nvSpPr>
          <p:cNvPr id="10" name="Rectangle 8"/>
          <p:cNvSpPr>
            <a:spLocks noChangeArrowheads="1"/>
          </p:cNvSpPr>
          <p:nvPr/>
        </p:nvSpPr>
        <p:spPr bwMode="auto">
          <a:xfrm>
            <a:off x="1" y="6011136"/>
            <a:ext cx="91439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a:spcBef>
                <a:spcPct val="0"/>
              </a:spcBef>
            </a:pPr>
            <a:r>
              <a:rPr lang="ja-JP" altLang="en-US" sz="1600" dirty="0" smtClean="0">
                <a:latin typeface="ＭＳ Ｐゴシック" panose="020B0600070205080204" pitchFamily="50" charset="-128"/>
                <a:ea typeface="ＭＳ Ｐゴシック" panose="020B0600070205080204" pitchFamily="50" charset="-128"/>
              </a:rPr>
              <a:t>気温の差は「熊谷－東京」 （＋は熊谷が高い、－は東京が高い）</a:t>
            </a:r>
            <a:endParaRPr lang="ja-JP" altLang="en-US" sz="1600" dirty="0">
              <a:latin typeface="ＭＳ Ｐゴシック" panose="020B0600070205080204" pitchFamily="50" charset="-128"/>
              <a:ea typeface="ＭＳ Ｐゴシック" panose="020B0600070205080204" pitchFamily="50" charset="-128"/>
            </a:endParaRPr>
          </a:p>
        </p:txBody>
      </p:sp>
      <p:sp>
        <p:nvSpPr>
          <p:cNvPr id="12" name="Text Box 5"/>
          <p:cNvSpPr txBox="1">
            <a:spLocks noChangeArrowheads="1"/>
          </p:cNvSpPr>
          <p:nvPr/>
        </p:nvSpPr>
        <p:spPr bwMode="auto">
          <a:xfrm>
            <a:off x="2960388" y="6592708"/>
            <a:ext cx="56978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気象庁「過去の気象データ」 （</a:t>
            </a:r>
            <a:r>
              <a:rPr lang="en-US" altLang="ja-JP" sz="1050" dirty="0">
                <a:solidFill>
                  <a:srgbClr val="000000"/>
                </a:solidFill>
                <a:latin typeface="ＭＳ Ｐゴシック" panose="020B0600070205080204" pitchFamily="50" charset="-128"/>
                <a:ea typeface="ＭＳ Ｐゴシック" panose="020B0600070205080204" pitchFamily="50" charset="-128"/>
              </a:rPr>
              <a:t>http://</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www.data.jma.go.jp/obd/stats/etrn/index.php</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）をもとに作成</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420383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ここ１０年の暑さ</a:t>
            </a:r>
            <a:endParaRPr kumimoji="1" lang="ja-JP" altLang="en-US" dirty="0"/>
          </a:p>
        </p:txBody>
      </p:sp>
      <p:sp>
        <p:nvSpPr>
          <p:cNvPr id="5" name="テキスト ボックス 4"/>
          <p:cNvSpPr txBox="1"/>
          <p:nvPr/>
        </p:nvSpPr>
        <p:spPr>
          <a:xfrm>
            <a:off x="1352276" y="1133337"/>
            <a:ext cx="1532585" cy="523220"/>
          </a:xfrm>
          <a:prstGeom prst="rect">
            <a:avLst/>
          </a:prstGeom>
          <a:noFill/>
        </p:spPr>
        <p:txBody>
          <a:bodyPr wrap="square" rtlCol="0">
            <a:spAutoFit/>
          </a:bodyPr>
          <a:lstStyle/>
          <a:p>
            <a:pPr algn="ctr"/>
            <a:r>
              <a:rPr kumimoji="1" lang="ja-JP" altLang="en-US" sz="2800" dirty="0" smtClean="0"/>
              <a:t>熊谷</a:t>
            </a:r>
            <a:endParaRPr kumimoji="1" lang="ja-JP" altLang="en-US" sz="2800" dirty="0"/>
          </a:p>
        </p:txBody>
      </p:sp>
      <p:sp>
        <p:nvSpPr>
          <p:cNvPr id="6" name="テキスト ボックス 5"/>
          <p:cNvSpPr txBox="1"/>
          <p:nvPr/>
        </p:nvSpPr>
        <p:spPr>
          <a:xfrm>
            <a:off x="5905501" y="1133337"/>
            <a:ext cx="1532585" cy="523220"/>
          </a:xfrm>
          <a:prstGeom prst="rect">
            <a:avLst/>
          </a:prstGeom>
          <a:noFill/>
        </p:spPr>
        <p:txBody>
          <a:bodyPr wrap="square" rtlCol="0">
            <a:spAutoFit/>
          </a:bodyPr>
          <a:lstStyle/>
          <a:p>
            <a:pPr algn="ctr"/>
            <a:r>
              <a:rPr kumimoji="1" lang="ja-JP" altLang="en-US" sz="2800" dirty="0" smtClean="0"/>
              <a:t>東京</a:t>
            </a:r>
            <a:endParaRPr kumimoji="1" lang="ja-JP" altLang="en-US" sz="2800" dirty="0"/>
          </a:p>
        </p:txBody>
      </p:sp>
      <p:sp>
        <p:nvSpPr>
          <p:cNvPr id="10" name="スライド番号プレースホルダー 9"/>
          <p:cNvSpPr>
            <a:spLocks noGrp="1"/>
          </p:cNvSpPr>
          <p:nvPr>
            <p:ph type="sldNum" sz="quarter" idx="10"/>
          </p:nvPr>
        </p:nvSpPr>
        <p:spPr/>
        <p:txBody>
          <a:bodyPr/>
          <a:lstStyle/>
          <a:p>
            <a:r>
              <a:rPr lang="en-US" altLang="ja-JP" dirty="0" smtClean="0"/>
              <a:t>5</a:t>
            </a:r>
            <a:endParaRPr lang="ja-JP" altLang="en-US" dirty="0"/>
          </a:p>
        </p:txBody>
      </p:sp>
      <p:sp>
        <p:nvSpPr>
          <p:cNvPr id="9" name="Text Box 5"/>
          <p:cNvSpPr txBox="1">
            <a:spLocks noChangeArrowheads="1"/>
          </p:cNvSpPr>
          <p:nvPr/>
        </p:nvSpPr>
        <p:spPr bwMode="auto">
          <a:xfrm>
            <a:off x="2960388" y="6592708"/>
            <a:ext cx="56978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気象庁「過去の気象データ」 （</a:t>
            </a:r>
            <a:r>
              <a:rPr lang="en-US" altLang="ja-JP" sz="1050" dirty="0">
                <a:solidFill>
                  <a:srgbClr val="000000"/>
                </a:solidFill>
                <a:latin typeface="ＭＳ Ｐゴシック" panose="020B0600070205080204" pitchFamily="50" charset="-128"/>
                <a:ea typeface="ＭＳ Ｐゴシック" panose="020B0600070205080204" pitchFamily="50" charset="-128"/>
              </a:rPr>
              <a:t>http://</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www.data.jma.go.jp/obd/stats/etrn/index.php</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）をもとに作成</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graphicFrame>
        <p:nvGraphicFramePr>
          <p:cNvPr id="7" name="表 6"/>
          <p:cNvGraphicFramePr>
            <a:graphicFrameLocks noGrp="1"/>
          </p:cNvGraphicFramePr>
          <p:nvPr>
            <p:extLst/>
          </p:nvPr>
        </p:nvGraphicFramePr>
        <p:xfrm>
          <a:off x="257177" y="1647829"/>
          <a:ext cx="8639173" cy="4433552"/>
        </p:xfrm>
        <a:graphic>
          <a:graphicData uri="http://schemas.openxmlformats.org/drawingml/2006/table">
            <a:tbl>
              <a:tblPr/>
              <a:tblGrid>
                <a:gridCol w="615360"/>
                <a:gridCol w="615360"/>
                <a:gridCol w="615360"/>
                <a:gridCol w="723953"/>
                <a:gridCol w="723953"/>
                <a:gridCol w="723953"/>
                <a:gridCol w="603295"/>
                <a:gridCol w="615360"/>
                <a:gridCol w="615360"/>
                <a:gridCol w="615360"/>
                <a:gridCol w="723953"/>
                <a:gridCol w="723953"/>
                <a:gridCol w="723953"/>
              </a:tblGrid>
              <a:tr h="277097">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年</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grid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最高気温</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真夏日</a:t>
                      </a:r>
                      <a:b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b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日数</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猛暑日</a:t>
                      </a:r>
                      <a:b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b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日数</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熱帯夜</a:t>
                      </a:r>
                      <a:b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b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日数</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年</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grid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最高気温</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真夏日</a:t>
                      </a:r>
                      <a:b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b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日数</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猛暑日</a:t>
                      </a:r>
                      <a:b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b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日数</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熱帯夜</a:t>
                      </a:r>
                      <a:b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b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日数</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7097">
                <a:tc vMerge="1">
                  <a:txBody>
                    <a:bodyPr/>
                    <a:lstStyle/>
                    <a:p>
                      <a:endParaRPr kumimoji="1" lang="ja-JP" altLang="en-US"/>
                    </a:p>
                  </a:txBody>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起日</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起日</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2007</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40.9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8/16</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67</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21</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10</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2007</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37.5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8/17</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55</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31</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2008</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37.3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8/8</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63</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13</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15</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2008</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35.3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8/8</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53</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25</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2009</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36.8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7/15</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53</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2009</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34.2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7/16</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38</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0</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20</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2010</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38.1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9/7</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85</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41</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30</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2010</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37.2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8/17</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71</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13</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56</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2011</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39.8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6/24</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75</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26</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15</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2011</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36.1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8/18</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61</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49</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2012</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37.8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7/27</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77</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32</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15</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2012</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35.7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8/17</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66</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49</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2013</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39.3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8/10</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70</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23</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10</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2013</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38.3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C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8/11</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58</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12</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39</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2014</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38.8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8/5</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60</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19</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11</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2014</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36.1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8/5</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45</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29</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2015</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38.6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8/7</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61</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20</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20</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solidFill>
                      <a:srgbClr val="FFFFCC"/>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2015</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37.7 </a:t>
                      </a:r>
                    </a:p>
                  </a:txBody>
                  <a:tcPr marL="8789" marR="8789" marT="8789" marB="0" anchor="ctr">
                    <a:lnL w="1270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8/7</a:t>
                      </a:r>
                    </a:p>
                  </a:txBody>
                  <a:tcPr marL="8789" marR="8789" marT="8789" marB="0" anchor="ctr">
                    <a:lnL w="63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47</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11</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26</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r>
              <a:tr h="277097">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2016</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37.3 </a:t>
                      </a:r>
                    </a:p>
                  </a:txBody>
                  <a:tcPr marL="8789" marR="8789" marT="8789" marB="0" anchor="ctr">
                    <a:lnL w="12700" cap="flat" cmpd="sng" algn="ctr">
                      <a:solidFill>
                        <a:srgbClr val="5B9BD5"/>
                      </a:solidFill>
                      <a:prstDash val="solid"/>
                      <a:round/>
                      <a:headEnd type="none" w="med" len="med"/>
                      <a:tailEnd type="none" w="med" len="med"/>
                    </a:lnL>
                    <a:lnR>
                      <a:noFill/>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7/7</a:t>
                      </a:r>
                    </a:p>
                  </a:txBody>
                  <a:tcPr marL="8789" marR="8789" marT="8789" marB="0" anchor="ctr">
                    <a:lnL>
                      <a:noFill/>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67</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2016</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37.7 </a:t>
                      </a:r>
                    </a:p>
                  </a:txBody>
                  <a:tcPr marL="8789" marR="8789" marT="8789" marB="0" anchor="ctr">
                    <a:lnL w="12700" cap="flat" cmpd="sng" algn="ctr">
                      <a:solidFill>
                        <a:srgbClr val="5B9BD5"/>
                      </a:solidFill>
                      <a:prstDash val="solid"/>
                      <a:round/>
                      <a:headEnd type="none" w="med" len="med"/>
                      <a:tailEnd type="none" w="med" len="med"/>
                    </a:lnL>
                    <a:lnR>
                      <a:noFill/>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solidFill>
                      <a:srgbClr val="FFFFCC"/>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8/9</a:t>
                      </a:r>
                    </a:p>
                  </a:txBody>
                  <a:tcPr marL="8789" marR="8789" marT="8789" marB="0" anchor="ctr">
                    <a:lnL>
                      <a:noFill/>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57</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10</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25400" cap="flat" cmpd="dbl" algn="ctr">
                      <a:solidFill>
                        <a:srgbClr val="5B9BD5"/>
                      </a:solidFill>
                      <a:prstDash val="solid"/>
                      <a:round/>
                      <a:headEnd type="none" w="med" len="med"/>
                      <a:tailEnd type="none" w="med" len="med"/>
                    </a:lnB>
                  </a:tcPr>
                </a:tc>
              </a:tr>
              <a:tr h="277097">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平均</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38.5 </a:t>
                      </a:r>
                    </a:p>
                  </a:txBody>
                  <a:tcPr marL="8789" marR="8789" marT="8789" marB="0" anchor="ctr">
                    <a:lnL w="12700" cap="flat" cmpd="sng" algn="ctr">
                      <a:solidFill>
                        <a:srgbClr val="5B9BD5"/>
                      </a:solidFill>
                      <a:prstDash val="solid"/>
                      <a:round/>
                      <a:headEnd type="none" w="med" len="med"/>
                      <a:tailEnd type="none" w="med" len="med"/>
                    </a:lnL>
                    <a:lnR>
                      <a:noFill/>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　</a:t>
                      </a:r>
                    </a:p>
                  </a:txBody>
                  <a:tcPr marL="8789" marR="8789" marT="8789" marB="0" anchor="ctr">
                    <a:lnL>
                      <a:noFill/>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67.8 </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20.7 </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13.4 </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平均</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36.6 </a:t>
                      </a:r>
                    </a:p>
                  </a:txBody>
                  <a:tcPr marL="8789" marR="8789" marT="8789" marB="0" anchor="ctr">
                    <a:lnL w="12700" cap="flat" cmpd="sng" algn="ctr">
                      <a:solidFill>
                        <a:srgbClr val="5B9BD5"/>
                      </a:solidFill>
                      <a:prstDash val="solid"/>
                      <a:round/>
                      <a:headEnd type="none" w="med" len="med"/>
                      <a:tailEnd type="none" w="med" len="med"/>
                    </a:lnL>
                    <a:lnR>
                      <a:noFill/>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　</a:t>
                      </a:r>
                    </a:p>
                  </a:txBody>
                  <a:tcPr marL="8789" marR="8789" marT="8789" marB="0" anchor="ctr">
                    <a:lnL>
                      <a:noFill/>
                    </a:lnL>
                    <a:lnR w="1270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55.1 </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6.2 </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33.4 </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25400" cap="flat" cmpd="dbl"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77097">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平年</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　</a:t>
                      </a:r>
                    </a:p>
                  </a:txBody>
                  <a:tcPr marL="8789" marR="8789" marT="8789"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　</a:t>
                      </a:r>
                    </a:p>
                  </a:txBody>
                  <a:tcPr marL="8789" marR="8789" marT="8789"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56.7 </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13.9 </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8.1 </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平年</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　</a:t>
                      </a:r>
                    </a:p>
                  </a:txBody>
                  <a:tcPr marL="8789" marR="8789" marT="8789"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　</a:t>
                      </a:r>
                    </a:p>
                  </a:txBody>
                  <a:tcPr marL="8789" marR="8789" marT="8789"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46.4 </a:t>
                      </a:r>
                    </a:p>
                  </a:txBody>
                  <a:tcPr marL="8789" marR="8789" marT="8789" marB="0" anchor="ctr">
                    <a:lnL w="12700" cap="flat" cmpd="sng" algn="ctr">
                      <a:solidFill>
                        <a:srgbClr val="5B9BD5"/>
                      </a:solidFill>
                      <a:prstDash val="solid"/>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2.4 </a:t>
                      </a:r>
                    </a:p>
                  </a:txBody>
                  <a:tcPr marL="8789" marR="8789" marT="8789" marB="0" anchor="ctr">
                    <a:lnL w="12700" cap="flat" cmpd="sng" algn="ctr">
                      <a:solidFill>
                        <a:srgbClr val="5B9BD5"/>
                      </a:solidFill>
                      <a:prstDash val="dash"/>
                      <a:round/>
                      <a:headEnd type="none" w="med" len="med"/>
                      <a:tailEnd type="none" w="med" len="med"/>
                    </a:lnL>
                    <a:lnR w="12700" cap="flat" cmpd="sng" algn="ctr">
                      <a:solidFill>
                        <a:srgbClr val="5B9BD5"/>
                      </a:solidFill>
                      <a:prstDash val="dash"/>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11.3 </a:t>
                      </a:r>
                    </a:p>
                  </a:txBody>
                  <a:tcPr marL="8789" marR="8789" marT="8789" marB="0" anchor="ctr">
                    <a:lnL w="12700" cap="flat" cmpd="sng" algn="ctr">
                      <a:solidFill>
                        <a:srgbClr val="5B9BD5"/>
                      </a:solidFill>
                      <a:prstDash val="dash"/>
                      <a:round/>
                      <a:headEnd type="none" w="med" len="med"/>
                      <a:tailEnd type="none" w="med" len="med"/>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r>
              <a:tr h="277097">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極値</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40.9 </a:t>
                      </a:r>
                    </a:p>
                  </a:txBody>
                  <a:tcPr marL="8789" marR="8789" marT="8789"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gridSpan="4">
                  <a:txBody>
                    <a:bodyPr/>
                    <a:lstStyle/>
                    <a:p>
                      <a:pPr algn="l"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〔2007/8/16〕</a:t>
                      </a:r>
                    </a:p>
                  </a:txBody>
                  <a:tcPr marL="8789" marR="8789" marT="8789" marB="0" anchor="ctr">
                    <a:lnL>
                      <a:noFill/>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w="19050" cap="flat" cmpd="sng" algn="ctr">
                      <a:solidFill>
                        <a:srgbClr val="5B9BD5"/>
                      </a:solidFill>
                      <a:prstDash val="solid"/>
                      <a:round/>
                      <a:headEnd type="none" w="med" len="med"/>
                      <a:tailEnd type="none" w="med" len="med"/>
                    </a:lnL>
                    <a:lnR w="19050" cap="flat" cmpd="sng" algn="ctr">
                      <a:solidFill>
                        <a:srgbClr val="5B9BD5"/>
                      </a:solidFill>
                      <a:prstDash val="solid"/>
                      <a:round/>
                      <a:headEnd type="none" w="med" len="med"/>
                      <a:tailEnd type="none" w="med" len="med"/>
                    </a:lnR>
                    <a:lnT>
                      <a:noFill/>
                    </a:lnT>
                    <a:lnB>
                      <a:noFill/>
                    </a:lnB>
                  </a:tcPr>
                </a:tc>
                <a:tc>
                  <a:txBody>
                    <a:bodyPr/>
                    <a:lstStyle/>
                    <a:p>
                      <a:pPr algn="ctr" fontAlgn="ctr"/>
                      <a:r>
                        <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極値</a:t>
                      </a:r>
                    </a:p>
                  </a:txBody>
                  <a:tcPr marL="8789" marR="8789" marT="8789" marB="0" anchor="ctr">
                    <a:lnL w="1905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fontAlgn="ctr"/>
                      <a:r>
                        <a:rPr lang="en-US" altLang="ja-JP" sz="1500" b="0" i="0" u="none" strike="noStrike">
                          <a:solidFill>
                            <a:srgbClr val="000000"/>
                          </a:solidFill>
                          <a:effectLst/>
                          <a:latin typeface="HGP創英角ｺﾞｼｯｸUB" panose="020B0900000000000000" pitchFamily="50" charset="-128"/>
                          <a:ea typeface="HGP創英角ｺﾞｼｯｸUB" panose="020B0900000000000000" pitchFamily="50" charset="-128"/>
                        </a:rPr>
                        <a:t>39.5 </a:t>
                      </a:r>
                    </a:p>
                  </a:txBody>
                  <a:tcPr marL="8789" marR="8789" marT="8789"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gridSpan="4">
                  <a:txBody>
                    <a:bodyPr/>
                    <a:lstStyle/>
                    <a:p>
                      <a:pPr algn="l" fontAlgn="ctr"/>
                      <a:r>
                        <a:rPr lang="en-US" altLang="ja-JP"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〔2004/7/20〕</a:t>
                      </a:r>
                    </a:p>
                  </a:txBody>
                  <a:tcPr marL="8789" marR="8789" marT="8789" marB="0" anchor="ctr">
                    <a:lnL>
                      <a:noFill/>
                    </a:lnL>
                    <a:lnR w="1905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7097">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r" fontAlgn="ctr"/>
                      <a:endParaRPr lang="ja-JP" altLang="en-US" sz="1500" b="0" i="0" u="none" strike="noStrike">
                        <a:solidFill>
                          <a:srgbClr val="333333"/>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a:noFill/>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r" fontAlgn="ctr"/>
                      <a:r>
                        <a:rPr lang="ja-JP" altLang="en-US" sz="1500" b="0" i="0" u="none" strike="noStrike">
                          <a:solidFill>
                            <a:srgbClr val="333333"/>
                          </a:solidFill>
                          <a:effectLst/>
                          <a:latin typeface="HGP創英角ｺﾞｼｯｸUB" panose="020B0900000000000000" pitchFamily="50" charset="-128"/>
                          <a:ea typeface="HGP創英角ｺﾞｼｯｸUB" panose="020B0900000000000000" pitchFamily="50" charset="-128"/>
                        </a:rPr>
                        <a:t>　</a:t>
                      </a: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solidFill>
                      <a:srgbClr val="FFFFFF"/>
                    </a:solidFill>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ctr"/>
                      <a:endParaRPr lang="ja-JP" altLang="en-US" sz="15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8789" marR="8789" marT="8789" marB="0" anchor="ctr">
                    <a:lnL>
                      <a:noFill/>
                    </a:lnL>
                    <a:lnR>
                      <a:noFill/>
                    </a:lnR>
                    <a:lnT w="19050" cap="flat" cmpd="sng" algn="ctr">
                      <a:solidFill>
                        <a:srgbClr val="5B9BD5"/>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937937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熊谷の暑さの観測記録</a:t>
            </a:r>
            <a:endParaRPr kumimoji="1" lang="ja-JP" altLang="en-US" dirty="0"/>
          </a:p>
        </p:txBody>
      </p:sp>
      <p:sp>
        <p:nvSpPr>
          <p:cNvPr id="13" name="Rectangle 4"/>
          <p:cNvSpPr txBox="1">
            <a:spLocks noChangeArrowheads="1"/>
          </p:cNvSpPr>
          <p:nvPr/>
        </p:nvSpPr>
        <p:spPr>
          <a:xfrm>
            <a:off x="3057100" y="4808699"/>
            <a:ext cx="6321975" cy="18218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600"/>
              </a:spcBef>
              <a:buNone/>
            </a:pPr>
            <a:r>
              <a:rPr lang="ja-JP" altLang="en-US" sz="2000" dirty="0" smtClean="0">
                <a:latin typeface="+mj-ea"/>
                <a:ea typeface="+mj-ea"/>
              </a:rPr>
              <a:t>・</a:t>
            </a:r>
            <a:r>
              <a:rPr lang="en-US" altLang="ja-JP" sz="2000" dirty="0" smtClean="0">
                <a:latin typeface="+mj-ea"/>
                <a:ea typeface="+mj-ea"/>
              </a:rPr>
              <a:t>2007</a:t>
            </a:r>
            <a:r>
              <a:rPr lang="ja-JP" altLang="en-US" sz="2000" dirty="0" smtClean="0">
                <a:latin typeface="+mj-ea"/>
                <a:ea typeface="+mj-ea"/>
              </a:rPr>
              <a:t>年</a:t>
            </a:r>
            <a:r>
              <a:rPr lang="en-US" altLang="ja-JP" sz="2000" dirty="0" smtClean="0">
                <a:latin typeface="+mj-ea"/>
                <a:ea typeface="+mj-ea"/>
              </a:rPr>
              <a:t>8</a:t>
            </a:r>
            <a:r>
              <a:rPr lang="ja-JP" altLang="en-US" sz="2000" dirty="0" smtClean="0">
                <a:latin typeface="+mj-ea"/>
                <a:ea typeface="+mj-ea"/>
              </a:rPr>
              <a:t>月</a:t>
            </a:r>
            <a:r>
              <a:rPr lang="en-US" altLang="ja-JP" sz="2000" dirty="0" smtClean="0">
                <a:latin typeface="+mj-ea"/>
                <a:ea typeface="+mj-ea"/>
              </a:rPr>
              <a:t>16</a:t>
            </a:r>
            <a:r>
              <a:rPr lang="ja-JP" altLang="en-US" sz="2000" dirty="0" smtClean="0">
                <a:latin typeface="+mj-ea"/>
                <a:ea typeface="+mj-ea"/>
              </a:rPr>
              <a:t>日</a:t>
            </a:r>
            <a:r>
              <a:rPr lang="en-US" altLang="ja-JP" sz="2000" dirty="0" smtClean="0">
                <a:latin typeface="+mj-ea"/>
                <a:ea typeface="+mj-ea"/>
              </a:rPr>
              <a:t>14</a:t>
            </a:r>
            <a:r>
              <a:rPr lang="ja-JP" altLang="en-US" sz="2000" dirty="0" smtClean="0">
                <a:latin typeface="+mj-ea"/>
                <a:ea typeface="+mj-ea"/>
              </a:rPr>
              <a:t>時</a:t>
            </a:r>
            <a:r>
              <a:rPr lang="en-US" altLang="ja-JP" sz="2000" dirty="0" smtClean="0">
                <a:latin typeface="+mj-ea"/>
                <a:ea typeface="+mj-ea"/>
              </a:rPr>
              <a:t>42</a:t>
            </a:r>
            <a:r>
              <a:rPr lang="ja-JP" altLang="en-US" sz="2000" dirty="0" smtClean="0">
                <a:latin typeface="+mj-ea"/>
                <a:ea typeface="+mj-ea"/>
              </a:rPr>
              <a:t>分に</a:t>
            </a:r>
            <a:r>
              <a:rPr lang="ja-JP" altLang="en-US" sz="2000" dirty="0" smtClean="0">
                <a:solidFill>
                  <a:srgbClr val="FF0000"/>
                </a:solidFill>
                <a:latin typeface="+mj-ea"/>
                <a:ea typeface="+mj-ea"/>
              </a:rPr>
              <a:t>最高気温</a:t>
            </a:r>
            <a:r>
              <a:rPr lang="en-US" altLang="ja-JP" sz="2000" dirty="0" smtClean="0">
                <a:solidFill>
                  <a:srgbClr val="FF0000"/>
                </a:solidFill>
                <a:latin typeface="+mj-ea"/>
                <a:ea typeface="+mj-ea"/>
              </a:rPr>
              <a:t>40.9</a:t>
            </a:r>
            <a:r>
              <a:rPr lang="ja-JP" altLang="en-US" sz="2000" dirty="0" smtClean="0">
                <a:solidFill>
                  <a:srgbClr val="FF0000"/>
                </a:solidFill>
                <a:latin typeface="+mj-ea"/>
                <a:ea typeface="+mj-ea"/>
              </a:rPr>
              <a:t>℃</a:t>
            </a:r>
            <a:r>
              <a:rPr lang="ja-JP" altLang="en-US" sz="2000" dirty="0" smtClean="0">
                <a:latin typeface="+mj-ea"/>
                <a:ea typeface="+mj-ea"/>
              </a:rPr>
              <a:t>を観測</a:t>
            </a:r>
          </a:p>
          <a:p>
            <a:pPr marL="0" indent="0">
              <a:spcBef>
                <a:spcPts val="600"/>
              </a:spcBef>
              <a:buNone/>
            </a:pPr>
            <a:r>
              <a:rPr lang="ja-JP" altLang="en-US" sz="2000" dirty="0">
                <a:latin typeface="+mj-ea"/>
                <a:ea typeface="+mj-ea"/>
              </a:rPr>
              <a:t>・この日、愛知県</a:t>
            </a:r>
            <a:r>
              <a:rPr lang="ja-JP" altLang="en-US" sz="2000" dirty="0" smtClean="0">
                <a:latin typeface="+mj-ea"/>
                <a:ea typeface="+mj-ea"/>
              </a:rPr>
              <a:t>の多治見とともに</a:t>
            </a:r>
          </a:p>
          <a:p>
            <a:pPr marL="0" indent="0">
              <a:spcBef>
                <a:spcPts val="0"/>
              </a:spcBef>
              <a:buNone/>
            </a:pPr>
            <a:r>
              <a:rPr lang="ja-JP" altLang="en-US" sz="2000" dirty="0">
                <a:latin typeface="+mj-ea"/>
                <a:ea typeface="+mj-ea"/>
              </a:rPr>
              <a:t>　</a:t>
            </a:r>
            <a:r>
              <a:rPr lang="ja-JP" altLang="en-US" sz="2000" dirty="0" smtClean="0">
                <a:latin typeface="+mj-ea"/>
                <a:ea typeface="+mj-ea"/>
              </a:rPr>
              <a:t>　　　　　日本の最高気温の１位を記録</a:t>
            </a:r>
            <a:r>
              <a:rPr lang="ja-JP" altLang="en-US" sz="2000" dirty="0">
                <a:latin typeface="+mj-ea"/>
                <a:ea typeface="+mj-ea"/>
              </a:rPr>
              <a:t>（当時）</a:t>
            </a:r>
            <a:endParaRPr lang="ja-JP" altLang="en-US" sz="2000" dirty="0" smtClean="0">
              <a:latin typeface="+mj-ea"/>
              <a:ea typeface="+mj-ea"/>
            </a:endParaRPr>
          </a:p>
          <a:p>
            <a:pPr marL="0" indent="0">
              <a:spcBef>
                <a:spcPts val="600"/>
              </a:spcBef>
              <a:buNone/>
            </a:pPr>
            <a:r>
              <a:rPr lang="ja-JP" altLang="en-US" sz="2000" dirty="0" smtClean="0">
                <a:latin typeface="+mj-ea"/>
                <a:ea typeface="+mj-ea"/>
              </a:rPr>
              <a:t>・それまでの記録は山形の</a:t>
            </a:r>
            <a:r>
              <a:rPr lang="en-US" altLang="ja-JP" sz="2000" dirty="0">
                <a:latin typeface="+mj-ea"/>
              </a:rPr>
              <a:t>40.8</a:t>
            </a:r>
            <a:r>
              <a:rPr lang="ja-JP" altLang="en-US" sz="2000" dirty="0" smtClean="0">
                <a:latin typeface="+mj-ea"/>
              </a:rPr>
              <a:t>℃（</a:t>
            </a:r>
            <a:r>
              <a:rPr lang="en-US" altLang="ja-JP" sz="2000" dirty="0">
                <a:latin typeface="+mj-ea"/>
                <a:ea typeface="+mj-ea"/>
              </a:rPr>
              <a:t>1933</a:t>
            </a:r>
            <a:r>
              <a:rPr lang="ja-JP" altLang="en-US" sz="2000" dirty="0">
                <a:latin typeface="+mj-ea"/>
                <a:ea typeface="+mj-ea"/>
              </a:rPr>
              <a:t>年</a:t>
            </a:r>
            <a:r>
              <a:rPr lang="en-US" altLang="ja-JP" sz="2000" dirty="0">
                <a:latin typeface="+mj-ea"/>
                <a:ea typeface="+mj-ea"/>
              </a:rPr>
              <a:t>7</a:t>
            </a:r>
            <a:r>
              <a:rPr lang="ja-JP" altLang="en-US" sz="2000" dirty="0">
                <a:latin typeface="+mj-ea"/>
                <a:ea typeface="+mj-ea"/>
              </a:rPr>
              <a:t>月</a:t>
            </a:r>
            <a:r>
              <a:rPr lang="en-US" altLang="ja-JP" sz="2000" dirty="0">
                <a:latin typeface="+mj-ea"/>
                <a:ea typeface="+mj-ea"/>
              </a:rPr>
              <a:t>25</a:t>
            </a:r>
            <a:r>
              <a:rPr lang="ja-JP" altLang="en-US" sz="2000" dirty="0">
                <a:latin typeface="+mj-ea"/>
                <a:ea typeface="+mj-ea"/>
              </a:rPr>
              <a:t>日</a:t>
            </a:r>
            <a:r>
              <a:rPr lang="ja-JP" altLang="en-US" sz="2000" dirty="0" smtClean="0">
                <a:latin typeface="+mj-ea"/>
              </a:rPr>
              <a:t>）</a:t>
            </a:r>
          </a:p>
          <a:p>
            <a:pPr marL="0" indent="0">
              <a:spcBef>
                <a:spcPts val="600"/>
              </a:spcBef>
              <a:buNone/>
            </a:pPr>
            <a:r>
              <a:rPr lang="ja-JP" altLang="en-US" sz="2000" dirty="0" smtClean="0">
                <a:latin typeface="+mj-ea"/>
                <a:ea typeface="+mj-ea"/>
              </a:rPr>
              <a:t>・現在は高知県の江川崎</a:t>
            </a:r>
            <a:r>
              <a:rPr lang="ja-JP" altLang="en-US" sz="2000" dirty="0" smtClean="0">
                <a:latin typeface="+mj-ea"/>
              </a:rPr>
              <a:t>の</a:t>
            </a:r>
            <a:r>
              <a:rPr lang="en-US" altLang="ja-JP" sz="2000" dirty="0" smtClean="0">
                <a:latin typeface="+mj-ea"/>
              </a:rPr>
              <a:t>41.0</a:t>
            </a:r>
            <a:r>
              <a:rPr lang="ja-JP" altLang="en-US" sz="2000" dirty="0" smtClean="0">
                <a:latin typeface="+mj-ea"/>
              </a:rPr>
              <a:t>℃（</a:t>
            </a:r>
            <a:r>
              <a:rPr lang="en-US" altLang="ja-JP" sz="2000" dirty="0" smtClean="0">
                <a:latin typeface="+mj-ea"/>
              </a:rPr>
              <a:t>2013</a:t>
            </a:r>
            <a:r>
              <a:rPr lang="ja-JP" altLang="en-US" sz="2000" dirty="0" smtClean="0">
                <a:latin typeface="+mj-ea"/>
              </a:rPr>
              <a:t>年</a:t>
            </a:r>
            <a:r>
              <a:rPr lang="en-US" altLang="ja-JP" sz="2000" dirty="0" smtClean="0">
                <a:latin typeface="+mj-ea"/>
              </a:rPr>
              <a:t>8</a:t>
            </a:r>
            <a:r>
              <a:rPr lang="ja-JP" altLang="en-US" sz="2000" dirty="0" smtClean="0">
                <a:latin typeface="+mj-ea"/>
              </a:rPr>
              <a:t>月</a:t>
            </a:r>
            <a:r>
              <a:rPr lang="en-US" altLang="ja-JP" sz="2000" dirty="0" smtClean="0">
                <a:latin typeface="+mj-ea"/>
              </a:rPr>
              <a:t>12</a:t>
            </a:r>
            <a:r>
              <a:rPr lang="ja-JP" altLang="en-US" sz="2000" dirty="0" smtClean="0">
                <a:latin typeface="+mj-ea"/>
              </a:rPr>
              <a:t>日</a:t>
            </a:r>
            <a:r>
              <a:rPr lang="ja-JP" altLang="en-US" sz="2000" dirty="0">
                <a:latin typeface="+mj-ea"/>
              </a:rPr>
              <a:t>）</a:t>
            </a:r>
            <a:endParaRPr lang="ja-JP" altLang="en-US" sz="2000" dirty="0">
              <a:latin typeface="+mj-ea"/>
              <a:ea typeface="+mj-ea"/>
            </a:endParaRPr>
          </a:p>
        </p:txBody>
      </p:sp>
      <p:grpSp>
        <p:nvGrpSpPr>
          <p:cNvPr id="15" name="グループ化 14"/>
          <p:cNvGrpSpPr/>
          <p:nvPr/>
        </p:nvGrpSpPr>
        <p:grpSpPr>
          <a:xfrm>
            <a:off x="103383" y="4808699"/>
            <a:ext cx="2989059" cy="1988814"/>
            <a:chOff x="6081121" y="4808699"/>
            <a:chExt cx="2989059" cy="1988814"/>
          </a:xfrm>
        </p:grpSpPr>
        <p:pic>
          <p:nvPicPr>
            <p:cNvPr id="4"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121" y="4808699"/>
              <a:ext cx="2989059" cy="1988814"/>
            </a:xfrm>
            <a:prstGeom prst="rect">
              <a:avLst/>
            </a:prstGeom>
          </p:spPr>
        </p:pic>
        <p:sp>
          <p:nvSpPr>
            <p:cNvPr id="14" name="テキスト ボックス 13"/>
            <p:cNvSpPr txBox="1"/>
            <p:nvPr/>
          </p:nvSpPr>
          <p:spPr>
            <a:xfrm>
              <a:off x="6085267" y="4808699"/>
              <a:ext cx="2714496" cy="369332"/>
            </a:xfrm>
            <a:prstGeom prst="rect">
              <a:avLst/>
            </a:prstGeom>
            <a:noFill/>
          </p:spPr>
          <p:txBody>
            <a:bodyPr wrap="square" rtlCol="0">
              <a:spAutoFit/>
            </a:bodyPr>
            <a:lstStyle/>
            <a:p>
              <a:r>
                <a:rPr kumimoji="1" lang="ja-JP" altLang="en-US" dirty="0" smtClean="0">
                  <a:solidFill>
                    <a:schemeClr val="bg1"/>
                  </a:solidFill>
                </a:rPr>
                <a:t>気温・湿度の観測装置</a:t>
              </a:r>
              <a:endParaRPr kumimoji="1" lang="ja-JP" altLang="en-US" dirty="0">
                <a:solidFill>
                  <a:schemeClr val="bg1"/>
                </a:solidFill>
              </a:endParaRPr>
            </a:p>
          </p:txBody>
        </p:sp>
      </p:grpSp>
      <p:sp>
        <p:nvSpPr>
          <p:cNvPr id="16" name="スライド番号プレースホルダー 15"/>
          <p:cNvSpPr>
            <a:spLocks noGrp="1"/>
          </p:cNvSpPr>
          <p:nvPr>
            <p:ph type="sldNum" sz="quarter" idx="10"/>
          </p:nvPr>
        </p:nvSpPr>
        <p:spPr/>
        <p:txBody>
          <a:bodyPr/>
          <a:lstStyle/>
          <a:p>
            <a:r>
              <a:rPr lang="en-US" altLang="ja-JP" dirty="0" smtClean="0"/>
              <a:t>6</a:t>
            </a:r>
            <a:endParaRPr lang="ja-JP" altLang="en-US" dirty="0"/>
          </a:p>
        </p:txBody>
      </p:sp>
      <p:grpSp>
        <p:nvGrpSpPr>
          <p:cNvPr id="3" name="グループ化 2"/>
          <p:cNvGrpSpPr/>
          <p:nvPr/>
        </p:nvGrpSpPr>
        <p:grpSpPr>
          <a:xfrm>
            <a:off x="6280440" y="1071403"/>
            <a:ext cx="2937022" cy="3636599"/>
            <a:chOff x="6280440" y="1071403"/>
            <a:chExt cx="2937022" cy="3636599"/>
          </a:xfrm>
        </p:grpSpPr>
        <p:pic>
          <p:nvPicPr>
            <p:cNvPr id="17" name="図 16"/>
            <p:cNvPicPr>
              <a:picLocks noChangeAspect="1"/>
            </p:cNvPicPr>
            <p:nvPr/>
          </p:nvPicPr>
          <p:blipFill rotWithShape="1">
            <a:blip r:embed="rId4">
              <a:extLst>
                <a:ext uri="{28A0092B-C50C-407E-A947-70E740481C1C}">
                  <a14:useLocalDpi xmlns:a14="http://schemas.microsoft.com/office/drawing/2010/main" val="0"/>
                </a:ext>
              </a:extLst>
            </a:blip>
            <a:srcRect l="2883" t="1509" r="2309" b="1338"/>
            <a:stretch/>
          </p:blipFill>
          <p:spPr>
            <a:xfrm>
              <a:off x="6396038" y="1715579"/>
              <a:ext cx="2609850" cy="2600325"/>
            </a:xfrm>
            <a:prstGeom prst="rect">
              <a:avLst/>
            </a:prstGeom>
            <a:ln w="25400">
              <a:solidFill>
                <a:schemeClr val="tx1"/>
              </a:solidFill>
            </a:ln>
          </p:spPr>
        </p:pic>
        <p:sp>
          <p:nvSpPr>
            <p:cNvPr id="18" name="テキスト ボックス 17"/>
            <p:cNvSpPr txBox="1"/>
            <p:nvPr/>
          </p:nvSpPr>
          <p:spPr>
            <a:xfrm>
              <a:off x="6581326" y="1071403"/>
              <a:ext cx="2284498" cy="615553"/>
            </a:xfrm>
            <a:prstGeom prst="rect">
              <a:avLst/>
            </a:prstGeom>
            <a:noFill/>
          </p:spPr>
          <p:txBody>
            <a:bodyPr wrap="square" rtlCol="0">
              <a:spAutoFit/>
            </a:bodyPr>
            <a:lstStyle/>
            <a:p>
              <a:pPr algn="ctr"/>
              <a:r>
                <a:rPr lang="ja-JP" altLang="en-US" dirty="0" smtClean="0">
                  <a:latin typeface="HGPｺﾞｼｯｸE" panose="020B0900000000000000" pitchFamily="50" charset="-128"/>
                  <a:ea typeface="HGPｺﾞｼｯｸE" panose="020B0900000000000000" pitchFamily="50" charset="-128"/>
                </a:rPr>
                <a:t>地上天気図</a:t>
              </a:r>
            </a:p>
            <a:p>
              <a:pPr algn="ctr"/>
              <a:r>
                <a:rPr kumimoji="1" lang="ja-JP" altLang="en-US" sz="1600" dirty="0" smtClean="0">
                  <a:latin typeface="HGPｺﾞｼｯｸE" panose="020B0900000000000000" pitchFamily="50" charset="-128"/>
                  <a:ea typeface="HGPｺﾞｼｯｸE" panose="020B0900000000000000" pitchFamily="50" charset="-128"/>
                </a:rPr>
                <a:t>（</a:t>
              </a:r>
              <a:r>
                <a:rPr kumimoji="1" lang="en-US" altLang="ja-JP" sz="1600" dirty="0" smtClean="0">
                  <a:latin typeface="HGPｺﾞｼｯｸE" panose="020B0900000000000000" pitchFamily="50" charset="-128"/>
                  <a:ea typeface="HGPｺﾞｼｯｸE" panose="020B0900000000000000" pitchFamily="50" charset="-128"/>
                </a:rPr>
                <a:t>2007</a:t>
              </a:r>
              <a:r>
                <a:rPr kumimoji="1" lang="ja-JP" altLang="en-US" sz="1600" dirty="0" smtClean="0">
                  <a:latin typeface="HGPｺﾞｼｯｸE" panose="020B0900000000000000" pitchFamily="50" charset="-128"/>
                  <a:ea typeface="HGPｺﾞｼｯｸE" panose="020B0900000000000000" pitchFamily="50" charset="-128"/>
                </a:rPr>
                <a:t>年</a:t>
              </a:r>
              <a:r>
                <a:rPr kumimoji="1" lang="en-US" altLang="ja-JP" sz="1600" dirty="0" smtClean="0">
                  <a:latin typeface="HGPｺﾞｼｯｸE" panose="020B0900000000000000" pitchFamily="50" charset="-128"/>
                  <a:ea typeface="HGPｺﾞｼｯｸE" panose="020B0900000000000000" pitchFamily="50" charset="-128"/>
                </a:rPr>
                <a:t>8</a:t>
              </a:r>
              <a:r>
                <a:rPr kumimoji="1" lang="ja-JP" altLang="en-US" sz="1600" dirty="0" smtClean="0">
                  <a:latin typeface="HGPｺﾞｼｯｸE" panose="020B0900000000000000" pitchFamily="50" charset="-128"/>
                  <a:ea typeface="HGPｺﾞｼｯｸE" panose="020B0900000000000000" pitchFamily="50" charset="-128"/>
                </a:rPr>
                <a:t>月</a:t>
              </a:r>
              <a:r>
                <a:rPr kumimoji="1" lang="en-US" altLang="ja-JP" sz="1600" dirty="0" smtClean="0">
                  <a:latin typeface="HGPｺﾞｼｯｸE" panose="020B0900000000000000" pitchFamily="50" charset="-128"/>
                  <a:ea typeface="HGPｺﾞｼｯｸE" panose="020B0900000000000000" pitchFamily="50" charset="-128"/>
                </a:rPr>
                <a:t>16</a:t>
              </a:r>
              <a:r>
                <a:rPr kumimoji="1" lang="ja-JP" altLang="en-US" sz="1600" dirty="0" smtClean="0">
                  <a:latin typeface="HGPｺﾞｼｯｸE" panose="020B0900000000000000" pitchFamily="50" charset="-128"/>
                  <a:ea typeface="HGPｺﾞｼｯｸE" panose="020B0900000000000000" pitchFamily="50" charset="-128"/>
                </a:rPr>
                <a:t>日）</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20" name="Text Box 5"/>
            <p:cNvSpPr txBox="1">
              <a:spLocks noChangeArrowheads="1"/>
            </p:cNvSpPr>
            <p:nvPr/>
          </p:nvSpPr>
          <p:spPr bwMode="auto">
            <a:xfrm>
              <a:off x="6280440" y="4315587"/>
              <a:ext cx="2937022"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fontAlgn="base">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出展：気象庁</a:t>
              </a:r>
            </a:p>
            <a:p>
              <a:pPr algn="ctr" fontAlgn="base">
                <a:spcAft>
                  <a:spcPct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rPr>
                <a:t>（</a:t>
              </a:r>
              <a:r>
                <a:rPr lang="en-US" altLang="ja-JP" sz="900" dirty="0">
                  <a:solidFill>
                    <a:srgbClr val="000000"/>
                  </a:solidFill>
                  <a:latin typeface="ＭＳ Ｐゴシック" panose="020B0600070205080204" pitchFamily="50" charset="-128"/>
                  <a:ea typeface="ＭＳ Ｐゴシック" panose="020B0600070205080204" pitchFamily="50" charset="-128"/>
                </a:rPr>
                <a:t>http://</a:t>
              </a:r>
              <a:r>
                <a:rPr lang="en-US" altLang="ja-JP" sz="900" dirty="0" smtClean="0">
                  <a:solidFill>
                    <a:srgbClr val="000000"/>
                  </a:solidFill>
                  <a:latin typeface="ＭＳ Ｐゴシック" panose="020B0600070205080204" pitchFamily="50" charset="-128"/>
                  <a:ea typeface="ＭＳ Ｐゴシック" panose="020B0600070205080204" pitchFamily="50" charset="-128"/>
                </a:rPr>
                <a:t>www.data.jma.go.jp/fcd/yoho/hibiten/index.html</a:t>
              </a:r>
              <a:r>
                <a:rPr lang="ja-JP" altLang="en-US" sz="9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900" dirty="0">
                <a:solidFill>
                  <a:srgbClr val="000000"/>
                </a:solidFill>
                <a:latin typeface="ＭＳ Ｐゴシック" panose="020B0600070205080204" pitchFamily="50" charset="-128"/>
                <a:ea typeface="ＭＳ Ｐゴシック" panose="020B0600070205080204" pitchFamily="50" charset="-128"/>
              </a:endParaRPr>
            </a:p>
          </p:txBody>
        </p:sp>
      </p:grpSp>
      <p:grpSp>
        <p:nvGrpSpPr>
          <p:cNvPr id="6" name="グループ化 5"/>
          <p:cNvGrpSpPr/>
          <p:nvPr/>
        </p:nvGrpSpPr>
        <p:grpSpPr>
          <a:xfrm>
            <a:off x="117462" y="1179871"/>
            <a:ext cx="6257463" cy="3525405"/>
            <a:chOff x="117462" y="1179871"/>
            <a:chExt cx="6257463" cy="3525405"/>
          </a:xfrm>
        </p:grpSpPr>
        <p:pic>
          <p:nvPicPr>
            <p:cNvPr id="8" name="Picture 52"/>
            <p:cNvPicPr>
              <a:picLocks noChangeArrowheads="1"/>
            </p:cNvPicPr>
            <p:nvPr/>
          </p:nvPicPr>
          <p:blipFill rotWithShape="1">
            <a:blip r:embed="rId5">
              <a:extLst>
                <a:ext uri="{28A0092B-C50C-407E-A947-70E740481C1C}">
                  <a14:useLocalDpi xmlns:a14="http://schemas.microsoft.com/office/drawing/2010/main" val="0"/>
                </a:ext>
              </a:extLst>
            </a:blip>
            <a:srcRect t="1177" b="3337"/>
            <a:stretch/>
          </p:blipFill>
          <p:spPr bwMode="auto">
            <a:xfrm>
              <a:off x="117462" y="1179871"/>
              <a:ext cx="6165352" cy="348868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53"/>
            <p:cNvGrpSpPr>
              <a:grpSpLocks/>
            </p:cNvGrpSpPr>
            <p:nvPr/>
          </p:nvGrpSpPr>
          <p:grpSpPr bwMode="auto">
            <a:xfrm>
              <a:off x="3366676" y="1387525"/>
              <a:ext cx="2128817" cy="827089"/>
              <a:chOff x="3662" y="1392"/>
              <a:chExt cx="624" cy="362"/>
            </a:xfrm>
          </p:grpSpPr>
          <p:sp>
            <p:nvSpPr>
              <p:cNvPr id="10" name="Line 54"/>
              <p:cNvSpPr>
                <a:spLocks noChangeShapeType="1"/>
              </p:cNvSpPr>
              <p:nvPr/>
            </p:nvSpPr>
            <p:spPr bwMode="auto">
              <a:xfrm>
                <a:off x="3969" y="1482"/>
                <a:ext cx="0" cy="272"/>
              </a:xfrm>
              <a:prstGeom prst="line">
                <a:avLst/>
              </a:prstGeom>
              <a:noFill/>
              <a:ln w="31750">
                <a:solidFill>
                  <a:srgbClr val="FF006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11" name="Rectangle 55"/>
              <p:cNvSpPr>
                <a:spLocks noChangeArrowheads="1"/>
              </p:cNvSpPr>
              <p:nvPr/>
            </p:nvSpPr>
            <p:spPr bwMode="auto">
              <a:xfrm>
                <a:off x="3662" y="1392"/>
                <a:ext cx="624" cy="229"/>
              </a:xfrm>
              <a:prstGeom prst="rect">
                <a:avLst/>
              </a:prstGeom>
              <a:solidFill>
                <a:srgbClr val="FF0066"/>
              </a:solidFill>
              <a:ln>
                <a:noFill/>
              </a:ln>
              <a:effectLst/>
              <a:extLst>
                <a:ext uri="{91240B29-F687-4F45-9708-019B960494DF}">
                  <a14:hiddenLine xmlns:a14="http://schemas.microsoft.com/office/drawing/2010/main" w="254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ja-JP" altLang="en-US" sz="2800" b="1" dirty="0" smtClean="0">
                    <a:solidFill>
                      <a:schemeClr val="bg1"/>
                    </a:solidFill>
                    <a:latin typeface="Arial" panose="020B0604020202020204" pitchFamily="34" charset="0"/>
                  </a:rPr>
                  <a:t>気温</a:t>
                </a:r>
                <a:r>
                  <a:rPr lang="en-US" altLang="ja-JP" sz="2800" b="1" dirty="0" smtClean="0">
                    <a:solidFill>
                      <a:schemeClr val="bg1"/>
                    </a:solidFill>
                    <a:latin typeface="Arial" panose="020B0604020202020204" pitchFamily="34" charset="0"/>
                  </a:rPr>
                  <a:t>40.9</a:t>
                </a:r>
                <a:r>
                  <a:rPr lang="en-US" altLang="ja-JP" sz="2800" dirty="0">
                    <a:solidFill>
                      <a:schemeClr val="bg1"/>
                    </a:solidFill>
                    <a:latin typeface="Arial" panose="020B0604020202020204" pitchFamily="34" charset="0"/>
                  </a:rPr>
                  <a:t>℃</a:t>
                </a:r>
              </a:p>
            </p:txBody>
          </p:sp>
        </p:grpSp>
        <p:sp>
          <p:nvSpPr>
            <p:cNvPr id="19" name="Text Box 5"/>
            <p:cNvSpPr txBox="1">
              <a:spLocks noChangeArrowheads="1"/>
            </p:cNvSpPr>
            <p:nvPr/>
          </p:nvSpPr>
          <p:spPr bwMode="auto">
            <a:xfrm>
              <a:off x="4907857" y="4459055"/>
              <a:ext cx="146706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r" fontAlgn="base">
                <a:spcBef>
                  <a:spcPct val="50000"/>
                </a:spcBef>
                <a:spcAft>
                  <a:spcPct val="0"/>
                </a:spcAft>
              </a:pPr>
              <a:r>
                <a:rPr lang="ja-JP" altLang="en-US" sz="1000" dirty="0" smtClean="0">
                  <a:solidFill>
                    <a:srgbClr val="000000"/>
                  </a:solidFill>
                  <a:latin typeface="ＭＳ Ｐゴシック" panose="020B0600070205080204" pitchFamily="50" charset="-128"/>
                  <a:ea typeface="ＭＳ Ｐゴシック" panose="020B0600070205080204" pitchFamily="50" charset="-128"/>
                </a:rPr>
                <a:t>（熊谷地方気象台提供）</a:t>
              </a:r>
              <a:endParaRPr lang="ja-JP" altLang="en-US" sz="1000"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5" name="グループ化 4"/>
            <p:cNvGrpSpPr/>
            <p:nvPr/>
          </p:nvGrpSpPr>
          <p:grpSpPr>
            <a:xfrm>
              <a:off x="3527161" y="2926281"/>
              <a:ext cx="1815617" cy="860430"/>
              <a:chOff x="3809817" y="2926281"/>
              <a:chExt cx="1250454" cy="860430"/>
            </a:xfrm>
          </p:grpSpPr>
          <p:sp>
            <p:nvSpPr>
              <p:cNvPr id="22" name="Line 54"/>
              <p:cNvSpPr>
                <a:spLocks noChangeShapeType="1"/>
              </p:cNvSpPr>
              <p:nvPr/>
            </p:nvSpPr>
            <p:spPr bwMode="auto">
              <a:xfrm>
                <a:off x="4425024" y="3165252"/>
                <a:ext cx="0" cy="621459"/>
              </a:xfrm>
              <a:prstGeom prst="line">
                <a:avLst/>
              </a:prstGeom>
              <a:noFill/>
              <a:ln w="31750">
                <a:solidFill>
                  <a:srgbClr val="33CC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23" name="Rectangle 55"/>
              <p:cNvSpPr>
                <a:spLocks noChangeArrowheads="1"/>
              </p:cNvSpPr>
              <p:nvPr/>
            </p:nvSpPr>
            <p:spPr bwMode="auto">
              <a:xfrm>
                <a:off x="3809817" y="2926281"/>
                <a:ext cx="1250454" cy="523220"/>
              </a:xfrm>
              <a:prstGeom prst="rect">
                <a:avLst/>
              </a:prstGeom>
              <a:solidFill>
                <a:srgbClr val="33CCFF"/>
              </a:solidFill>
              <a:ln>
                <a:noFill/>
              </a:ln>
              <a:effectLst/>
              <a:extLst>
                <a:ext uri="{91240B29-F687-4F45-9708-019B960494DF}">
                  <a14:hiddenLine xmlns:a14="http://schemas.microsoft.com/office/drawing/2010/main" w="254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ja-JP" altLang="en-US" sz="2800" dirty="0" smtClean="0">
                    <a:solidFill>
                      <a:schemeClr val="bg1"/>
                    </a:solidFill>
                    <a:latin typeface="Arial" panose="020B0604020202020204" pitchFamily="34" charset="0"/>
                  </a:rPr>
                  <a:t>湿度</a:t>
                </a:r>
                <a:r>
                  <a:rPr lang="en-US" altLang="ja-JP" sz="2800" dirty="0" smtClean="0">
                    <a:solidFill>
                      <a:schemeClr val="bg1"/>
                    </a:solidFill>
                    <a:latin typeface="Arial" panose="020B0604020202020204" pitchFamily="34" charset="0"/>
                  </a:rPr>
                  <a:t>28</a:t>
                </a:r>
                <a:r>
                  <a:rPr lang="ja-JP" altLang="en-US" sz="2800" dirty="0" smtClean="0">
                    <a:solidFill>
                      <a:schemeClr val="bg1"/>
                    </a:solidFill>
                    <a:latin typeface="Arial" panose="020B0604020202020204" pitchFamily="34" charset="0"/>
                  </a:rPr>
                  <a:t>％</a:t>
                </a:r>
                <a:endParaRPr lang="en-US" altLang="ja-JP" sz="2800" dirty="0">
                  <a:solidFill>
                    <a:schemeClr val="bg1"/>
                  </a:solidFill>
                  <a:latin typeface="Arial" panose="020B0604020202020204" pitchFamily="34" charset="0"/>
                </a:endParaRPr>
              </a:p>
            </p:txBody>
          </p:sp>
        </p:grpSp>
      </p:grpSp>
    </p:spTree>
    <p:extLst>
      <p:ext uri="{BB962C8B-B14F-4D97-AF65-F5344CB8AC3E}">
        <p14:creationId xmlns:p14="http://schemas.microsoft.com/office/powerpoint/2010/main" val="1737851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熊谷の暑さの原因</a:t>
            </a:r>
            <a:endParaRPr kumimoji="1" lang="ja-JP" altLang="en-US" dirty="0"/>
          </a:p>
        </p:txBody>
      </p:sp>
      <p:grpSp>
        <p:nvGrpSpPr>
          <p:cNvPr id="3" name="グループ化 2"/>
          <p:cNvGrpSpPr/>
          <p:nvPr/>
        </p:nvGrpSpPr>
        <p:grpSpPr>
          <a:xfrm>
            <a:off x="299589" y="1885880"/>
            <a:ext cx="8544823" cy="3739023"/>
            <a:chOff x="299589" y="1885880"/>
            <a:chExt cx="8544823" cy="3739023"/>
          </a:xfrm>
        </p:grpSpPr>
        <p:pic>
          <p:nvPicPr>
            <p:cNvPr id="4" name="図 3"/>
            <p:cNvPicPr>
              <a:picLocks noChangeAspect="1"/>
            </p:cNvPicPr>
            <p:nvPr/>
          </p:nvPicPr>
          <p:blipFill>
            <a:blip r:embed="rId3"/>
            <a:stretch>
              <a:fillRect/>
            </a:stretch>
          </p:blipFill>
          <p:spPr>
            <a:xfrm>
              <a:off x="299589" y="1885880"/>
              <a:ext cx="3858922" cy="2988773"/>
            </a:xfrm>
            <a:prstGeom prst="rect">
              <a:avLst/>
            </a:prstGeom>
          </p:spPr>
        </p:pic>
        <p:pic>
          <p:nvPicPr>
            <p:cNvPr id="5" name="図 4"/>
            <p:cNvPicPr>
              <a:picLocks noChangeAspect="1"/>
            </p:cNvPicPr>
            <p:nvPr/>
          </p:nvPicPr>
          <p:blipFill>
            <a:blip r:embed="rId4"/>
            <a:stretch>
              <a:fillRect/>
            </a:stretch>
          </p:blipFill>
          <p:spPr>
            <a:xfrm>
              <a:off x="4328684" y="1885880"/>
              <a:ext cx="4515728" cy="2982610"/>
            </a:xfrm>
            <a:prstGeom prst="rect">
              <a:avLst/>
            </a:prstGeom>
          </p:spPr>
        </p:pic>
        <p:sp>
          <p:nvSpPr>
            <p:cNvPr id="8" name="テキスト ボックス 7"/>
            <p:cNvSpPr txBox="1"/>
            <p:nvPr/>
          </p:nvSpPr>
          <p:spPr>
            <a:xfrm>
              <a:off x="987104" y="4964924"/>
              <a:ext cx="2483892" cy="646331"/>
            </a:xfrm>
            <a:prstGeom prst="rect">
              <a:avLst/>
            </a:prstGeom>
            <a:noFill/>
          </p:spPr>
          <p:txBody>
            <a:bodyPr wrap="square" rtlCol="0">
              <a:spAutoFit/>
            </a:bodyPr>
            <a:lstStyle/>
            <a:p>
              <a:r>
                <a:rPr lang="ja-JP" altLang="en-US" dirty="0"/>
                <a:t>南風</a:t>
              </a:r>
              <a:r>
                <a:rPr lang="ja-JP" altLang="en-US" dirty="0" smtClean="0"/>
                <a:t>が暖められながら</a:t>
              </a:r>
            </a:p>
            <a:p>
              <a:pPr algn="ctr"/>
              <a:r>
                <a:rPr lang="ja-JP" altLang="en-US" dirty="0" smtClean="0"/>
                <a:t>運ばれて</a:t>
              </a:r>
              <a:r>
                <a:rPr lang="ja-JP" altLang="en-US" dirty="0"/>
                <a:t>くる！</a:t>
              </a:r>
              <a:endParaRPr kumimoji="1" lang="ja-JP" altLang="en-US" dirty="0"/>
            </a:p>
          </p:txBody>
        </p:sp>
        <p:sp>
          <p:nvSpPr>
            <p:cNvPr id="9" name="テキスト ボックス 8"/>
            <p:cNvSpPr txBox="1"/>
            <p:nvPr/>
          </p:nvSpPr>
          <p:spPr>
            <a:xfrm>
              <a:off x="4591049" y="4978572"/>
              <a:ext cx="3969205" cy="646331"/>
            </a:xfrm>
            <a:prstGeom prst="rect">
              <a:avLst/>
            </a:prstGeom>
            <a:noFill/>
          </p:spPr>
          <p:txBody>
            <a:bodyPr wrap="square" rtlCol="0">
              <a:spAutoFit/>
            </a:bodyPr>
            <a:lstStyle/>
            <a:p>
              <a:pPr algn="ctr"/>
              <a:r>
                <a:rPr lang="ja-JP" altLang="en-US" dirty="0"/>
                <a:t>フェーン</a:t>
              </a:r>
              <a:r>
                <a:rPr lang="ja-JP" altLang="en-US" dirty="0" smtClean="0"/>
                <a:t>現象により温度の上がった空気が吹き降りてくる！</a:t>
              </a:r>
              <a:endParaRPr kumimoji="1" lang="ja-JP" altLang="en-US" dirty="0"/>
            </a:p>
          </p:txBody>
        </p:sp>
      </p:grpSp>
      <p:sp>
        <p:nvSpPr>
          <p:cNvPr id="11" name="スライド番号プレースホルダー 10"/>
          <p:cNvSpPr>
            <a:spLocks noGrp="1"/>
          </p:cNvSpPr>
          <p:nvPr>
            <p:ph type="sldNum" sz="quarter" idx="10"/>
          </p:nvPr>
        </p:nvSpPr>
        <p:spPr/>
        <p:txBody>
          <a:bodyPr/>
          <a:lstStyle/>
          <a:p>
            <a:r>
              <a:rPr lang="en-US" altLang="ja-JP" dirty="0" smtClean="0"/>
              <a:t>7</a:t>
            </a:r>
            <a:endParaRPr lang="ja-JP" altLang="en-US" dirty="0"/>
          </a:p>
        </p:txBody>
      </p:sp>
      <p:sp>
        <p:nvSpPr>
          <p:cNvPr id="12" name="Text Box 5"/>
          <p:cNvSpPr txBox="1">
            <a:spLocks noChangeArrowheads="1"/>
          </p:cNvSpPr>
          <p:nvPr/>
        </p:nvSpPr>
        <p:spPr bwMode="auto">
          <a:xfrm>
            <a:off x="3834955" y="6593723"/>
            <a:ext cx="48205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出展：熊谷地方気象台（</a:t>
            </a:r>
            <a:r>
              <a:rPr lang="en-US" altLang="ja-JP" sz="1050" dirty="0">
                <a:solidFill>
                  <a:srgbClr val="000000"/>
                </a:solidFill>
                <a:latin typeface="ＭＳ Ｐゴシック" panose="020B0600070205080204" pitchFamily="50" charset="-128"/>
                <a:ea typeface="ＭＳ Ｐゴシック" panose="020B0600070205080204" pitchFamily="50" charset="-128"/>
              </a:rPr>
              <a:t>http://www.jma-net.go.jp/kumagaya/kikou/heat_why.html</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6402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11557"/>
          <a:stretch/>
        </p:blipFill>
        <p:spPr>
          <a:xfrm>
            <a:off x="474137" y="1196828"/>
            <a:ext cx="8288863" cy="5024653"/>
          </a:xfrm>
          <a:prstGeom prst="rect">
            <a:avLst/>
          </a:prstGeom>
        </p:spPr>
      </p:pic>
      <p:sp>
        <p:nvSpPr>
          <p:cNvPr id="2" name="タイトル 1"/>
          <p:cNvSpPr>
            <a:spLocks noGrp="1"/>
          </p:cNvSpPr>
          <p:nvPr>
            <p:ph type="title"/>
          </p:nvPr>
        </p:nvSpPr>
        <p:spPr/>
        <p:txBody>
          <a:bodyPr/>
          <a:lstStyle/>
          <a:p>
            <a:r>
              <a:rPr kumimoji="1" lang="ja-JP" altLang="en-US" dirty="0" smtClean="0"/>
              <a:t>気温の経年変化（熊谷）</a:t>
            </a:r>
            <a:endParaRPr kumimoji="1" lang="ja-JP" altLang="en-US" dirty="0"/>
          </a:p>
        </p:txBody>
      </p:sp>
      <p:sp>
        <p:nvSpPr>
          <p:cNvPr id="4" name="Line 6"/>
          <p:cNvSpPr>
            <a:spLocks noChangeShapeType="1"/>
          </p:cNvSpPr>
          <p:nvPr/>
        </p:nvSpPr>
        <p:spPr bwMode="auto">
          <a:xfrm>
            <a:off x="931832" y="2953215"/>
            <a:ext cx="8006105"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 name="Text Box 7"/>
          <p:cNvSpPr txBox="1">
            <a:spLocks noChangeArrowheads="1"/>
          </p:cNvSpPr>
          <p:nvPr/>
        </p:nvSpPr>
        <p:spPr bwMode="auto">
          <a:xfrm>
            <a:off x="2653050" y="2630824"/>
            <a:ext cx="1672026" cy="36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rIns="54000" anchor="ctr" anchorCtr="1"/>
          <a:lstStyle/>
          <a:p>
            <a:r>
              <a:rPr lang="ja-JP" altLang="en-US" sz="1600" dirty="0">
                <a:solidFill>
                  <a:srgbClr val="008000"/>
                </a:solidFill>
                <a:latin typeface="HGP創英角ｺﾞｼｯｸUB" panose="020B0900000000000000" pitchFamily="50" charset="-128"/>
                <a:ea typeface="HGP創英角ｺﾞｼｯｸUB" panose="020B0900000000000000" pitchFamily="50" charset="-128"/>
              </a:rPr>
              <a:t>平年値 </a:t>
            </a:r>
            <a:r>
              <a:rPr lang="en-US" altLang="ja-JP" sz="1600" dirty="0" smtClean="0">
                <a:solidFill>
                  <a:srgbClr val="008000"/>
                </a:solidFill>
                <a:latin typeface="HGP創英角ｺﾞｼｯｸUB" panose="020B0900000000000000" pitchFamily="50" charset="-128"/>
                <a:ea typeface="HGP創英角ｺﾞｼｯｸUB" panose="020B0900000000000000" pitchFamily="50" charset="-128"/>
              </a:rPr>
              <a:t>15.0</a:t>
            </a:r>
            <a:r>
              <a:rPr lang="ja-JP" altLang="en-US" sz="1600" dirty="0" smtClean="0">
                <a:solidFill>
                  <a:srgbClr val="008000"/>
                </a:solidFill>
                <a:latin typeface="HGP創英角ｺﾞｼｯｸUB" panose="020B0900000000000000" pitchFamily="50" charset="-128"/>
                <a:ea typeface="HGP創英角ｺﾞｼｯｸUB" panose="020B0900000000000000" pitchFamily="50" charset="-128"/>
              </a:rPr>
              <a:t> </a:t>
            </a:r>
            <a:r>
              <a:rPr lang="en-US" altLang="ja-JP" sz="1600" dirty="0" smtClean="0">
                <a:solidFill>
                  <a:srgbClr val="008000"/>
                </a:solidFill>
                <a:latin typeface="HGP創英角ｺﾞｼｯｸUB" panose="020B0900000000000000" pitchFamily="50" charset="-128"/>
                <a:ea typeface="HGP創英角ｺﾞｼｯｸUB" panose="020B0900000000000000" pitchFamily="50" charset="-128"/>
              </a:rPr>
              <a:t>℃</a:t>
            </a:r>
            <a:endParaRPr lang="en-US" altLang="ja-JP" sz="16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6" name="Rectangle 8"/>
          <p:cNvSpPr>
            <a:spLocks noChangeArrowheads="1"/>
          </p:cNvSpPr>
          <p:nvPr/>
        </p:nvSpPr>
        <p:spPr bwMode="auto">
          <a:xfrm>
            <a:off x="1" y="6188112"/>
            <a:ext cx="91439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a:spcBef>
                <a:spcPct val="0"/>
              </a:spcBef>
            </a:pP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平均気温は</a:t>
            </a:r>
            <a:r>
              <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100</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年</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あたり</a:t>
            </a:r>
            <a:r>
              <a:rPr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2.08</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℃上昇 （</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都市化の影響も</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含まれる</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が、最近の気温上昇</a:t>
            </a:r>
            <a:r>
              <a:rPr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は特に急激）</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1" name="スライド番号プレースホルダー 10"/>
          <p:cNvSpPr>
            <a:spLocks noGrp="1"/>
          </p:cNvSpPr>
          <p:nvPr>
            <p:ph type="sldNum" sz="quarter" idx="10"/>
          </p:nvPr>
        </p:nvSpPr>
        <p:spPr/>
        <p:txBody>
          <a:bodyPr/>
          <a:lstStyle/>
          <a:p>
            <a:r>
              <a:rPr lang="en-US" altLang="ja-JP" dirty="0" smtClean="0"/>
              <a:t>8</a:t>
            </a:r>
            <a:endParaRPr lang="ja-JP" altLang="en-US" dirty="0"/>
          </a:p>
        </p:txBody>
      </p:sp>
      <p:sp>
        <p:nvSpPr>
          <p:cNvPr id="13" name="Text Box 5"/>
          <p:cNvSpPr txBox="1">
            <a:spLocks noChangeArrowheads="1"/>
          </p:cNvSpPr>
          <p:nvPr/>
        </p:nvSpPr>
        <p:spPr bwMode="auto">
          <a:xfrm>
            <a:off x="2960388" y="6592708"/>
            <a:ext cx="56978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ctr" fontAlgn="base">
              <a:spcBef>
                <a:spcPct val="50000"/>
              </a:spcBef>
              <a:spcAft>
                <a:spcPct val="0"/>
              </a:spcAft>
            </a:pP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気象庁「過去の気象データ」 （</a:t>
            </a:r>
            <a:r>
              <a:rPr lang="en-US" altLang="ja-JP" sz="1050" dirty="0">
                <a:solidFill>
                  <a:srgbClr val="000000"/>
                </a:solidFill>
                <a:latin typeface="ＭＳ Ｐゴシック" panose="020B0600070205080204" pitchFamily="50" charset="-128"/>
                <a:ea typeface="ＭＳ Ｐゴシック" panose="020B0600070205080204" pitchFamily="50" charset="-128"/>
              </a:rPr>
              <a:t>http://</a:t>
            </a:r>
            <a:r>
              <a:rPr lang="en-US" altLang="ja-JP" sz="1050" dirty="0" smtClean="0">
                <a:solidFill>
                  <a:srgbClr val="000000"/>
                </a:solidFill>
                <a:latin typeface="ＭＳ Ｐゴシック" panose="020B0600070205080204" pitchFamily="50" charset="-128"/>
                <a:ea typeface="ＭＳ Ｐゴシック" panose="020B0600070205080204" pitchFamily="50" charset="-128"/>
              </a:rPr>
              <a:t>www.data.jma.go.jp/obd/stats/etrn/index.php</a:t>
            </a:r>
            <a:r>
              <a:rPr lang="ja-JP" altLang="en-US" sz="1050" dirty="0" smtClean="0">
                <a:solidFill>
                  <a:srgbClr val="000000"/>
                </a:solidFill>
                <a:latin typeface="ＭＳ Ｐゴシック" panose="020B0600070205080204" pitchFamily="50" charset="-128"/>
                <a:ea typeface="ＭＳ Ｐゴシック" panose="020B0600070205080204" pitchFamily="50" charset="-128"/>
              </a:rPr>
              <a:t>）をもとに作成</a:t>
            </a:r>
            <a:endParaRPr lang="ja-JP" altLang="en-US" sz="1050" dirty="0">
              <a:solidFill>
                <a:srgbClr val="00000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478092" y="1168253"/>
            <a:ext cx="437882"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8544059" y="5035403"/>
            <a:ext cx="437882"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年</a:t>
            </a:r>
            <a:endParaRPr kumimoji="1" lang="ja-JP" altLang="en-US" sz="12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4035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3842</TotalTime>
  <Words>1002</Words>
  <Application>Microsoft Office PowerPoint</Application>
  <PresentationFormat>画面に合わせる (4:3)</PresentationFormat>
  <Paragraphs>438</Paragraphs>
  <Slides>12</Slides>
  <Notes>12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12</vt:i4>
      </vt:variant>
    </vt:vector>
  </HeadingPairs>
  <TitlesOfParts>
    <vt:vector size="26" baseType="lpstr">
      <vt:lpstr>HGPｺﾞｼｯｸE</vt:lpstr>
      <vt:lpstr>HGPｺﾞｼｯｸM</vt:lpstr>
      <vt:lpstr>HGP創英角ｺﾞｼｯｸUB</vt:lpstr>
      <vt:lpstr>HGS創英角ｺﾞｼｯｸUB</vt:lpstr>
      <vt:lpstr>HGｺﾞｼｯｸE</vt:lpstr>
      <vt:lpstr>HG創英角ｺﾞｼｯｸUB</vt:lpstr>
      <vt:lpstr>ＭＳ Ｐゴシック</vt:lpstr>
      <vt:lpstr>Arial</vt:lpstr>
      <vt:lpstr>Calibri</vt:lpstr>
      <vt:lpstr>Century Gothic</vt:lpstr>
      <vt:lpstr>Franklin Gothic Book</vt:lpstr>
      <vt:lpstr>Franklin Gothic Medium</vt:lpstr>
      <vt:lpstr>Times New Roman</vt:lpstr>
      <vt:lpstr>Office テーマ</vt:lpstr>
      <vt:lpstr>　気象観測データで見る 　熊谷の暑さ</vt:lpstr>
      <vt:lpstr>熊谷地方気象台</vt:lpstr>
      <vt:lpstr>昨年（2015年）の夏【熊谷】</vt:lpstr>
      <vt:lpstr>昨年（2015年）の夏【東京】</vt:lpstr>
      <vt:lpstr>熊谷と東京の暑さの違い</vt:lpstr>
      <vt:lpstr>ここ１０年の暑さ</vt:lpstr>
      <vt:lpstr>熊谷の暑さの観測記録</vt:lpstr>
      <vt:lpstr>熊谷の暑さの原因</vt:lpstr>
      <vt:lpstr>気温の経年変化（熊谷）</vt:lpstr>
      <vt:lpstr>暑い日数の経年変化（熊谷）</vt:lpstr>
      <vt:lpstr>夏季の関東平野の暑さの予測</vt:lpstr>
      <vt:lpstr>PowerPoint プレゼンテーション</vt:lpstr>
    </vt:vector>
  </TitlesOfParts>
  <Company>埼玉県地球温暖化防止活動推進員</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気象観測データで見る熊谷の暑さ</dc:title>
  <dc:subject>講演資料</dc:subject>
  <dc:creator>高田政幸</dc:creator>
  <cp:lastModifiedBy>Owner</cp:lastModifiedBy>
  <cp:revision>144</cp:revision>
  <dcterms:created xsi:type="dcterms:W3CDTF">2015-08-26T13:43:11Z</dcterms:created>
  <dcterms:modified xsi:type="dcterms:W3CDTF">2017-05-08T02:51:20Z</dcterms:modified>
  <cp:category>環境学習ツール</cp:category>
</cp:coreProperties>
</file>